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Fira Sans ExtraBold"/>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Fethi Tekyaygi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CD4ECD-C8B0-488B-9314-DB3C989D12EE}">
  <a:tblStyle styleId="{4FCD4ECD-C8B0-488B-9314-DB3C989D12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FiraSansExtraBold-boldItalic.fntdata"/><Relationship Id="rId23" Type="http://schemas.openxmlformats.org/officeDocument/2006/relationships/slide" Target="slides/slide16.xml"/><Relationship Id="rId67" Type="http://schemas.openxmlformats.org/officeDocument/2006/relationships/font" Target="fonts/FiraSansExtraBold-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30T12:36:18.089">
    <p:pos x="6000" y="0"/>
    <p:text>Bu örnekleri ikili ikili tek sayfalara alabiliriz</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e77fcf19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e77fcf1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b71807ef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b71807ef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b71807ef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b71807ef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b546caf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b546caf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c88e975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c88e975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c88e975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c88e975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d64408d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d64408d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c88e9750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c88e9750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d3370cd2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d3370cd2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d3370cd2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d3370cd2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c88e9750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c88e9750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77fcf19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77fcf19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c88e9750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c88e9750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c88e9750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c88e9750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resim(?)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d3370cd2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d3370cd2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d3370cd2b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d3370cd2b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3F0E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d3370cd2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d3370cd2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1400">
                <a:solidFill>
                  <a:schemeClr val="dk1"/>
                </a:solidFill>
                <a:latin typeface="Century"/>
                <a:ea typeface="Century"/>
                <a:cs typeface="Century"/>
                <a:sym typeface="Century"/>
              </a:rPr>
              <a:t>başlıklar aynı boyutta</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rPr lang="tr" sz="1400">
                <a:solidFill>
                  <a:schemeClr val="dk1"/>
                </a:solidFill>
                <a:latin typeface="Century"/>
                <a:ea typeface="Century"/>
                <a:cs typeface="Century"/>
                <a:sym typeface="Century"/>
              </a:rPr>
              <a:t>temsil öğrenimi[1], bir sistemin ham verilerden özellik tespiti veya sınıflandırma için gereken temsilleri otomatik olarak keşfetmesine olanak tanıyan bir dizi tekniktir.</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özellikle dolandırıcılık faaliyeti veya insan hataları veya hatalı ürünler için yararlı bir yetenek</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 örneğin perakendecilerin hangi ürünlerin sıklıkla birlikte satın alındığını belirlemek için kullanabileceği bir yetenek.</a:t>
            </a:r>
            <a:endParaRPr/>
          </a:p>
          <a:p>
            <a:pPr indent="0" lvl="0" marL="0" rtl="0" algn="l">
              <a:spcBef>
                <a:spcPts val="1200"/>
              </a:spcBef>
              <a:spcAft>
                <a:spcPts val="0"/>
              </a:spcAft>
              <a:buNone/>
            </a:pPr>
            <a:r>
              <a:t/>
            </a:r>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Müşteri Segmentasyonu</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Youtube Video Öneri Sistemi</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Grup, Sayfa Önerileri</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Reklam Önerme ve Yönlendirme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d3370cd2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d3370cd2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tr"/>
              <a:t>Association rule; birliktelik kuralı</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Son olarak, başka bir ortak denetimsiz görev, amacın büyük miktarda veriyi kazmak ve </a:t>
            </a:r>
            <a:r>
              <a:rPr lang="tr">
                <a:solidFill>
                  <a:schemeClr val="dk1"/>
                </a:solidFill>
                <a:highlight>
                  <a:srgbClr val="FFAB40"/>
                </a:highlight>
              </a:rPr>
              <a:t>nitelikler arasındaki ilginç ilişkileri keşfetmek</a:t>
            </a:r>
            <a:r>
              <a:rPr lang="tr">
                <a:solidFill>
                  <a:schemeClr val="dk1"/>
                </a:solidFill>
              </a:rPr>
              <a:t> olduğu birliktelik kuralı öğrenmesidir.(association rule learning)</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lang="tr"/>
              <a:t>ÖRN: mesela alışveriş yapılıyor. merket alışverişinde pazar günü yapılan alışverişlerde ekmek alan kişilerin sucuk ve peynir aldığı da görülüyor. burada bir birliktelik ve buna bağlı bir kümelemeden bahsedebiliriz. buna bağlı pazarlama teknikleri geliştirebiliriz.</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solidFill>
                  <a:schemeClr val="dk1"/>
                </a:solidFill>
              </a:rPr>
              <a:t>ÖRN: barbekü sosu ve patates cipsi satın alan kişilerin biftek satın alma eğiliminde olduğunu ortaya çıkarabilir. Bu nedenle, bu öğeleri birbirine yakın yerleştirmek isteyebilirsiniz.</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Visualization and Dimensionality Reduction</a:t>
            </a:r>
            <a:endParaRPr b="1"/>
          </a:p>
          <a:p>
            <a:pPr indent="0" lvl="0" marL="0" rtl="0" algn="l">
              <a:spcBef>
                <a:spcPts val="0"/>
              </a:spcBef>
              <a:spcAft>
                <a:spcPts val="0"/>
              </a:spcAft>
              <a:buNone/>
            </a:pPr>
            <a:r>
              <a:rPr lang="tr"/>
              <a:t>Görselleştirme algoritmaları, onlara çok sayıda karmaşık ve etiketlenmemiş veri beslersiniz ve kolayca çizilebilen verilerinizin 2B veya 3B temsilini verirler. Bu algoritmalar, verinin nasıl organize edildiğini anlayabilmeniz ve belki de şüpheli olmayan kalıpları belirleyebilmeniz için mümkün olduğu kadar çok yapıyı korumaya çalışır (örneğin, girdi alanındaki ayrı kümelerin görselleştirmede çakışmasını önlemeye çalışır).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highlight>
                  <a:srgbClr val="FFAB40"/>
                </a:highlight>
              </a:rPr>
              <a:t>ÖRN: Boyut Azaltma:</a:t>
            </a:r>
            <a:r>
              <a:rPr lang="tr"/>
              <a:t> İlgili bir görev, amacın çok fazla bilgi kaybetmeden verileri basitleştirmek olduğu boyut azaltmadır. Bunu yapmanın bir yolu, birbiriyle ilişkili birkaç özelliği bir araya getirmektir. Örneğin,</a:t>
            </a:r>
            <a:r>
              <a:rPr lang="tr">
                <a:highlight>
                  <a:srgbClr val="FFAB40"/>
                </a:highlight>
              </a:rPr>
              <a:t> bir otomobilin kilometresi, yaşıyla güçlü bir şekilde ilişkili olabilir,</a:t>
            </a:r>
            <a:r>
              <a:rPr lang="tr"/>
              <a:t> bu nedenle boyut azaltma algoritması, </a:t>
            </a:r>
            <a:r>
              <a:rPr lang="tr">
                <a:highlight>
                  <a:srgbClr val="FFAB40"/>
                </a:highlight>
              </a:rPr>
              <a:t>bunları otomobilin aşınmasını ve yıpranmasını temsil eden tek bir özellikte</a:t>
            </a:r>
            <a:r>
              <a:rPr lang="tr"/>
              <a:t> birleştirecektir. Buna özellik çıkarma denir.</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Anomaly Detection: </a:t>
            </a:r>
            <a:endParaRPr b="1"/>
          </a:p>
          <a:p>
            <a:pPr indent="0" lvl="0" marL="0" rtl="0" algn="l">
              <a:spcBef>
                <a:spcPts val="0"/>
              </a:spcBef>
              <a:spcAft>
                <a:spcPts val="0"/>
              </a:spcAft>
              <a:buNone/>
            </a:pPr>
            <a:r>
              <a:rPr lang="tr"/>
              <a:t>örneğin, dolandırıcılığı önlemek için olağandışı kredi kartı işlemlerini tespit etmek, üretim hatalarını yakalamak veya bir veri kümesini başka bir öğrenme algoritmasına beslemeden önce aykırı değerleri otomatik olarak kaldırmak.()</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c88e9750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c88e9750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c88e9750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c88e9750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c88e9750d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c88e9750d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B</a:t>
            </a:r>
            <a:r>
              <a:rPr lang="tr" sz="1400">
                <a:solidFill>
                  <a:schemeClr val="dk1"/>
                </a:solidFill>
                <a:highlight>
                  <a:schemeClr val="lt1"/>
                </a:highlight>
                <a:latin typeface="Century"/>
                <a:ea typeface="Century"/>
                <a:cs typeface="Century"/>
                <a:sym typeface="Century"/>
              </a:rPr>
              <a:t>u alanda yapılan ilerlemeler, gerçek beyinler gibi öğrenmeye başlayacak ve bazı girdiler verildiğinde sonuçlar sağlayacak sistemler oluşturmaya yardımcı olacak daha basit bir hesaplama modelinde tekrarlama hedefine dayanıyordu. </a:t>
            </a:r>
            <a:endParaRPr sz="1400">
              <a:solidFill>
                <a:schemeClr val="dk1"/>
              </a:solidFill>
              <a:highlight>
                <a:schemeClr val="lt1"/>
              </a:highlight>
              <a:latin typeface="Century"/>
              <a:ea typeface="Century"/>
              <a:cs typeface="Century"/>
              <a:sym typeface="Century"/>
            </a:endParaRPr>
          </a:p>
          <a:p>
            <a:pPr indent="0" lvl="0" marL="0" rtl="0" algn="l">
              <a:lnSpc>
                <a:spcPct val="115000"/>
              </a:lnSpc>
              <a:spcBef>
                <a:spcPts val="1200"/>
              </a:spcBef>
              <a:spcAft>
                <a:spcPts val="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Perceptron o zamanlar için dikkate değer bir makine olmasına rağmen, o zaman yerine getirilemeyecek cesur iddialarda bulundu.</a:t>
            </a:r>
            <a:endParaRPr sz="1400">
              <a:solidFill>
                <a:schemeClr val="dk1"/>
              </a:solidFill>
              <a:highlight>
                <a:schemeClr val="lt1"/>
              </a:highlight>
              <a:latin typeface="Century"/>
              <a:ea typeface="Century"/>
              <a:cs typeface="Century"/>
              <a:sym typeface="Century"/>
            </a:endParaRPr>
          </a:p>
          <a:p>
            <a:pPr indent="0" lvl="0" marL="0" rtl="0" algn="l">
              <a:lnSpc>
                <a:spcPct val="115000"/>
              </a:lnSpc>
              <a:spcBef>
                <a:spcPts val="1200"/>
              </a:spcBef>
              <a:spcAft>
                <a:spcPts val="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Bu Lineer modellerin çeşitli sınırlamaları olması nedeniyle araştırma bir süreliğine durdu.</a:t>
            </a:r>
            <a:endParaRPr sz="1400">
              <a:solidFill>
                <a:schemeClr val="dk1"/>
              </a:solidFill>
              <a:highlight>
                <a:schemeClr val="lt1"/>
              </a:highlight>
              <a:latin typeface="Century"/>
              <a:ea typeface="Century"/>
              <a:cs typeface="Century"/>
              <a:sym typeface="Century"/>
            </a:endParaRPr>
          </a:p>
          <a:p>
            <a:pPr indent="0" lvl="0" marL="0" rtl="0" algn="l">
              <a:lnSpc>
                <a:spcPct val="115000"/>
              </a:lnSpc>
              <a:spcBef>
                <a:spcPts val="1200"/>
              </a:spcBef>
              <a:spcAft>
                <a:spcPts val="120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Sınırlamalardan en önemlilerinden biri, bu lineer modellerin XOR işlevleri için eğitilememesiydi.</a:t>
            </a:r>
            <a:endParaRPr sz="14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c88e9750d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c88e9750d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tr" sz="1400">
                <a:solidFill>
                  <a:schemeClr val="dk1"/>
                </a:solidFill>
                <a:highlight>
                  <a:schemeClr val="lt1"/>
                </a:highlight>
                <a:latin typeface="Century"/>
                <a:ea typeface="Century"/>
                <a:cs typeface="Century"/>
                <a:sym typeface="Century"/>
              </a:rPr>
              <a:t>Bunun yanı sıra LSTM, dağıtılmış temsil ve işleme, derin sinir ağlarını eğitmek için back-propagation gibi çeşitli modeller geliştirildi.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79dfb3c9b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e79dfb3c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c88e9750d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c88e9750d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chemeClr val="dk1"/>
              </a:solidFill>
              <a:highlight>
                <a:schemeClr val="lt1"/>
              </a:highlight>
              <a:latin typeface="Century"/>
              <a:ea typeface="Century"/>
              <a:cs typeface="Century"/>
              <a:sym typeface="Century"/>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c88e9750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c88e9750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c88e9750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c88e9750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400">
                <a:solidFill>
                  <a:schemeClr val="dk1"/>
                </a:solidFill>
                <a:latin typeface="Century"/>
                <a:ea typeface="Century"/>
                <a:cs typeface="Century"/>
                <a:sym typeface="Century"/>
              </a:rPr>
              <a:t>Her bir nöron; input, weight, bias ve bir outputtan oluşan kendi doğrusal regresyon modeli olarak düşünülebilir.</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1200"/>
              </a:spcAft>
              <a:buClr>
                <a:schemeClr val="dk1"/>
              </a:buClr>
              <a:buSzPts val="1100"/>
              <a:buFont typeface="Arial"/>
              <a:buNone/>
            </a:pPr>
            <a:r>
              <a:rPr lang="tr" sz="1400">
                <a:solidFill>
                  <a:schemeClr val="dk1"/>
                </a:solidFill>
                <a:latin typeface="Century"/>
                <a:ea typeface="Century"/>
                <a:cs typeface="Century"/>
                <a:sym typeface="Century"/>
              </a:rPr>
              <a:t>Ağırlıklar ilk başta rastgele olarak atanır. Tüm inputlar daha sonra ilgili ağırlıklarıyla çarpılır ve ardından toplanır. Daha sonra çıktı, çıktıyı belirleyen bir aktivasyon fonksiyonundan geçirilir.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c88e9750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c88e9750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c88e9750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c88e9750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c88e9750d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c88e9750d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c88e9750d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c88e9750d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c88e9750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c88e9750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c88e9750d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c88e9750d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c88e9750d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c88e9750d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d88125257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d88125257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c88e9750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c88e9750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c88e9750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c88e9750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c88e9750d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c88e9750d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c88e9750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c88e9750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c88e9750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c88e9750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Feature engineering is a process of putting domain knowledge into the creation of feature extractors to reduce the complexity of the data and make patterns more visible to learning algorithms to work. This process is difficult and expensive in terms of time and expertise.</a:t>
            </a:r>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rPr lang="tr" sz="1400">
                <a:solidFill>
                  <a:schemeClr val="dk1"/>
                </a:solidFill>
                <a:latin typeface="Century"/>
                <a:ea typeface="Century"/>
                <a:cs typeface="Century"/>
                <a:sym typeface="Century"/>
              </a:rPr>
              <a:t>Bahsi geçen featurelar piksel değerleri, şekil, dokular, konum ve yön olabilir. Makine Öğrenimi algoritmasının çoğunun performansı, özelliklerin ne kadar doğru tanımlandığına ve ayıklandığına bağlıdır.</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Clr>
                <a:schemeClr val="dk1"/>
              </a:buClr>
              <a:buSzPts val="1100"/>
              <a:buFont typeface="Arial"/>
              <a:buNone/>
            </a:pPr>
            <a:r>
              <a:rPr lang="tr" sz="1400">
                <a:solidFill>
                  <a:schemeClr val="dk1"/>
                </a:solidFill>
                <a:latin typeface="Century"/>
                <a:ea typeface="Century"/>
                <a:cs typeface="Century"/>
                <a:sym typeface="Century"/>
              </a:rPr>
              <a:t>. Örneğin, CNN mimarisinde, erken katmanlardaki kenarlar ve çizgiler gibi düşük seviyeli özellikleri, ardından insanların yüzlerinin bölümlerini ve daha sonra bir yüzün üst düzey temsilini öğrenmeye çalışacaktır.</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1200"/>
              </a:spcAft>
              <a:buClr>
                <a:schemeClr val="dk1"/>
              </a:buClr>
              <a:buSzPts val="1100"/>
              <a:buFont typeface="Arial"/>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c88e9750d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c88e9750d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tr" sz="1400">
                <a:solidFill>
                  <a:schemeClr val="dk1"/>
                </a:solidFill>
                <a:latin typeface="Century"/>
                <a:ea typeface="Century"/>
                <a:cs typeface="Century"/>
                <a:sym typeface="Century"/>
              </a:rPr>
              <a:t>Birden çok nesnenin ne olduğunu ve nerede bulunduğunu algılamanız gereken bir sorununuz olduğunu </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Clr>
                <a:schemeClr val="dk1"/>
              </a:buClr>
              <a:buSzPts val="1100"/>
              <a:buFont typeface="Arial"/>
              <a:buNone/>
            </a:pPr>
            <a:r>
              <a:rPr lang="tr" sz="1400">
                <a:solidFill>
                  <a:schemeClr val="dk1"/>
                </a:solidFill>
                <a:latin typeface="Century"/>
                <a:ea typeface="Century"/>
                <a:cs typeface="Century"/>
                <a:sym typeface="Century"/>
              </a:rPr>
              <a:t>Tipik bir makine öğrenimi yaklaşımında, sorunu nesne algılama ve nesne tanıma olmak üzere iki adıma bölersiniz. İlk olarak, görüntüyü gözden geçirmek ve olası tüm nesneleri bulmak için kapmak gibi bir sınırlayıcı kutu algılama algoritması kullanırsınız. Ardından, tanınan tüm nesnelerden, ilgili nesneleri tanımak için HOG'lu SVM gibi nesne tanıma algoritmasını kullanırsınız.</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1200"/>
              </a:spcAft>
              <a:buClr>
                <a:schemeClr val="dk1"/>
              </a:buClr>
              <a:buSzPts val="1100"/>
              <a:buFont typeface="Arial"/>
              <a:buNone/>
            </a:pPr>
            <a:r>
              <a:rPr lang="tr" sz="1400">
                <a:solidFill>
                  <a:schemeClr val="dk1"/>
                </a:solidFill>
                <a:latin typeface="Century"/>
                <a:ea typeface="Century"/>
                <a:cs typeface="Century"/>
                <a:sym typeface="Century"/>
              </a:rPr>
              <a:t>Aksine, derin öğrenme yaklaşımında işlemi uçtan uca yaparsınız. Örneğin, bir YOLO ağında (bir tür derin öğrenme algoritmasıdır), bir görüntü iletirsiniz ve bu, nesne adıyla birlikte konumu verir.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c88e9750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c88e9750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c88e9750d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c88e9750d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c88e9750d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c88e9750d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c88e9750d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c88e9750d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b71807e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b71807e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c88e9750d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c88e9750d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c88e9750d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c88e9750d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c88e9750d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c88e9750d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c88e9750d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c88e9750d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d88125257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ed88125257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c88e9750d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c88e9750d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c88e9750d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c88e9750d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d3370cd2b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d3370cd2b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d3370cd2b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d3370cd2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d3370cd2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d3370cd2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b71807ef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b71807e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b71807ef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b71807e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b71807ef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b71807ef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b71807ef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b71807ef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400">
              <a:solidFill>
                <a:schemeClr val="dk1"/>
              </a:solidFill>
              <a:latin typeface="Century"/>
              <a:ea typeface="Century"/>
              <a:cs typeface="Century"/>
              <a:sym typeface="Century"/>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p1"/>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0" name="Google Shape;10;p1"/>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pic>
        <p:nvPicPr>
          <p:cNvPr id="11" name="Google Shape;11;p1"/>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2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1.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5.gif"/><Relationship Id="rId4" Type="http://schemas.openxmlformats.org/officeDocument/2006/relationships/image" Target="../media/image5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gif"/><Relationship Id="rId4" Type="http://schemas.openxmlformats.org/officeDocument/2006/relationships/image" Target="../media/image5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Introduction to 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Conceptual Discirimination - Machine Learning</a:t>
            </a:r>
            <a:endParaRPr/>
          </a:p>
        </p:txBody>
      </p:sp>
      <p:sp>
        <p:nvSpPr>
          <p:cNvPr id="121" name="Google Shape;121;p22"/>
          <p:cNvSpPr txBox="1"/>
          <p:nvPr>
            <p:ph idx="1" type="body"/>
          </p:nvPr>
        </p:nvSpPr>
        <p:spPr>
          <a:xfrm>
            <a:off x="311700" y="1152475"/>
            <a:ext cx="480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highlight>
                  <a:schemeClr val="lt1"/>
                </a:highlight>
              </a:rPr>
              <a:t>Machine Learning is a branch of Artificial Intelligence and computer science that focuses on the use of data and algorithms to mimic the way humans learn, increasing its accuracy cumulatively.</a:t>
            </a:r>
            <a:endParaRPr>
              <a:highlight>
                <a:schemeClr val="lt1"/>
              </a:highlight>
            </a:endParaRPr>
          </a:p>
          <a:p>
            <a:pPr indent="0" lvl="0" marL="0" rtl="0" algn="l">
              <a:spcBef>
                <a:spcPts val="1200"/>
              </a:spcBef>
              <a:spcAft>
                <a:spcPts val="1200"/>
              </a:spcAft>
              <a:buNone/>
            </a:pPr>
            <a:r>
              <a:rPr lang="tr">
                <a:highlight>
                  <a:schemeClr val="lt1"/>
                </a:highlight>
              </a:rPr>
              <a:t>As Machine Learning algorithms improved, they became more successful in estimation and classification problems. But some things that humans found easy (like speech or handwriting recognition) were still difficult for machines.</a:t>
            </a:r>
            <a:endParaRPr>
              <a:highlight>
                <a:schemeClr val="lt1"/>
              </a:highlight>
            </a:endParaRPr>
          </a:p>
        </p:txBody>
      </p:sp>
      <p:pic>
        <p:nvPicPr>
          <p:cNvPr id="122" name="Google Shape;122;p22"/>
          <p:cNvPicPr preferRelativeResize="0"/>
          <p:nvPr/>
        </p:nvPicPr>
        <p:blipFill>
          <a:blip r:embed="rId3">
            <a:alphaModFix/>
          </a:blip>
          <a:stretch>
            <a:fillRect/>
          </a:stretch>
        </p:blipFill>
        <p:spPr>
          <a:xfrm>
            <a:off x="5284750" y="1642275"/>
            <a:ext cx="3717900" cy="185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10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1000"/>
                                        <p:tgtEl>
                                          <p:spTgt spid="12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Conceptual Discirimination - Deep Learning</a:t>
            </a:r>
            <a:endParaRPr/>
          </a:p>
          <a:p>
            <a:pPr indent="0" lvl="0" marL="0" rtl="0" algn="l">
              <a:spcBef>
                <a:spcPts val="0"/>
              </a:spcBef>
              <a:spcAft>
                <a:spcPts val="0"/>
              </a:spcAft>
              <a:buNone/>
            </a:pPr>
            <a:r>
              <a:t/>
            </a:r>
            <a:endParaRPr/>
          </a:p>
        </p:txBody>
      </p:sp>
      <p:sp>
        <p:nvSpPr>
          <p:cNvPr id="128" name="Google Shape;128;p2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highlight>
                  <a:schemeClr val="lt1"/>
                </a:highlight>
              </a:rPr>
              <a:t>Machine learning stuck with a lot of things elementary school kids easily tackle:</a:t>
            </a:r>
            <a:endParaRPr>
              <a:highlight>
                <a:schemeClr val="lt1"/>
              </a:highlight>
            </a:endParaRPr>
          </a:p>
          <a:p>
            <a:pPr indent="-317500" lvl="0" marL="457200" rtl="0" algn="l">
              <a:spcBef>
                <a:spcPts val="1200"/>
              </a:spcBef>
              <a:spcAft>
                <a:spcPts val="0"/>
              </a:spcAft>
              <a:buSzPts val="1400"/>
              <a:buChar char="●"/>
            </a:pPr>
            <a:r>
              <a:rPr lang="tr">
                <a:highlight>
                  <a:schemeClr val="lt1"/>
                </a:highlight>
              </a:rPr>
              <a:t>How many dogs are in this picture?</a:t>
            </a:r>
            <a:endParaRPr>
              <a:highlight>
                <a:schemeClr val="lt1"/>
              </a:highlight>
            </a:endParaRPr>
          </a:p>
          <a:p>
            <a:pPr indent="-317500" lvl="0" marL="457200" rtl="0" algn="l">
              <a:spcBef>
                <a:spcPts val="0"/>
              </a:spcBef>
              <a:spcAft>
                <a:spcPts val="0"/>
              </a:spcAft>
              <a:buSzPts val="1400"/>
              <a:buChar char="●"/>
            </a:pPr>
            <a:r>
              <a:rPr lang="tr">
                <a:highlight>
                  <a:schemeClr val="lt1"/>
                </a:highlight>
              </a:rPr>
              <a:t>What makes this character in the book cry so much?</a:t>
            </a:r>
            <a:endParaRPr>
              <a:highlight>
                <a:schemeClr val="lt1"/>
              </a:highlight>
            </a:endParaRPr>
          </a:p>
          <a:p>
            <a:pPr indent="0" lvl="0" marL="0" rtl="0" algn="l">
              <a:spcBef>
                <a:spcPts val="1200"/>
              </a:spcBef>
              <a:spcAft>
                <a:spcPts val="0"/>
              </a:spcAft>
              <a:buClr>
                <a:schemeClr val="dk1"/>
              </a:buClr>
              <a:buSzPts val="1100"/>
              <a:buFont typeface="Arial"/>
              <a:buNone/>
            </a:pPr>
            <a:r>
              <a:rPr lang="tr">
                <a:highlight>
                  <a:schemeClr val="lt1"/>
                </a:highlight>
              </a:rPr>
              <a:t>It turns out that the problem is not related to the concept of machine learning or the idea of imitating the human brain.</a:t>
            </a:r>
            <a:endParaRPr>
              <a:highlight>
                <a:schemeClr val="lt1"/>
              </a:highlight>
            </a:endParaRPr>
          </a:p>
          <a:p>
            <a:pPr indent="0" lvl="0" marL="0" rtl="0" algn="l">
              <a:spcBef>
                <a:spcPts val="1200"/>
              </a:spcBef>
              <a:spcAft>
                <a:spcPts val="1200"/>
              </a:spcAft>
              <a:buClr>
                <a:schemeClr val="dk1"/>
              </a:buClr>
              <a:buSzPts val="1100"/>
              <a:buFont typeface="Arial"/>
              <a:buNone/>
            </a:pPr>
            <a:r>
              <a:t/>
            </a:r>
            <a:endParaRPr>
              <a:highlight>
                <a:schemeClr val="lt1"/>
              </a:highlight>
            </a:endParaRPr>
          </a:p>
        </p:txBody>
      </p:sp>
      <p:pic>
        <p:nvPicPr>
          <p:cNvPr id="129" name="Google Shape;129;p23"/>
          <p:cNvPicPr preferRelativeResize="0"/>
          <p:nvPr/>
        </p:nvPicPr>
        <p:blipFill rotWithShape="1">
          <a:blip r:embed="rId3">
            <a:alphaModFix/>
          </a:blip>
          <a:srcRect b="0" l="0" r="0" t="0"/>
          <a:stretch/>
        </p:blipFill>
        <p:spPr>
          <a:xfrm>
            <a:off x="4899800" y="1427250"/>
            <a:ext cx="4065900" cy="228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animEffect filter="fade" transition="in">
                                      <p:cBhvr>
                                        <p:cTn dur="1000"/>
                                        <p:tgtEl>
                                          <p:spTgt spid="1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6000"/>
              <a:t>Machine Learning</a:t>
            </a:r>
            <a:endParaRPr sz="6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Machine Learning</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highlight>
                  <a:schemeClr val="lt1"/>
                </a:highlight>
              </a:rPr>
              <a:t>Machine Learning is a branch of Artificial Intelligence and Computer Science that focuses on the use of data and algorithms to mimic the way humans learn, increasing its accuracy cumulatively.</a:t>
            </a:r>
            <a:endParaRPr>
              <a:highlight>
                <a:schemeClr val="lt1"/>
              </a:highlight>
            </a:endParaRPr>
          </a:p>
          <a:p>
            <a:pPr indent="0" lvl="0" marL="0" rtl="0" algn="l">
              <a:spcBef>
                <a:spcPts val="1200"/>
              </a:spcBef>
              <a:spcAft>
                <a:spcPts val="0"/>
              </a:spcAft>
              <a:buClr>
                <a:schemeClr val="dk1"/>
              </a:buClr>
              <a:buSzPts val="1100"/>
              <a:buFont typeface="Arial"/>
              <a:buNone/>
            </a:pPr>
            <a:r>
              <a:rPr lang="tr">
                <a:highlight>
                  <a:schemeClr val="lt1"/>
                </a:highlight>
              </a:rPr>
              <a:t>Without being explicitly programmed, it learns automatically from experience and uses statistical learning algorithms to create systems capable of improvement.</a:t>
            </a:r>
            <a:endParaRPr>
              <a:highlight>
                <a:schemeClr val="lt1"/>
              </a:highlight>
            </a:endParaRPr>
          </a:p>
          <a:p>
            <a:pPr indent="0" lvl="0" marL="0" rtl="0" algn="l">
              <a:spcBef>
                <a:spcPts val="1200"/>
              </a:spcBef>
              <a:spcAft>
                <a:spcPts val="1200"/>
              </a:spcAft>
              <a:buClr>
                <a:schemeClr val="dk1"/>
              </a:buClr>
              <a:buSzPts val="1100"/>
              <a:buFont typeface="Arial"/>
              <a:buNone/>
            </a:pPr>
            <a:r>
              <a:t/>
            </a:r>
            <a:endParaRPr>
              <a:highlight>
                <a:schemeClr val="lt1"/>
              </a:highlight>
            </a:endParaRPr>
          </a:p>
        </p:txBody>
      </p:sp>
      <p:pic>
        <p:nvPicPr>
          <p:cNvPr descr="AI vs Machine Learning vs Deep Learning | Edureka" id="141" name="Google Shape;141;p25"/>
          <p:cNvPicPr preferRelativeResize="0"/>
          <p:nvPr/>
        </p:nvPicPr>
        <p:blipFill rotWithShape="1">
          <a:blip r:embed="rId3">
            <a:alphaModFix/>
          </a:blip>
          <a:srcRect b="0" l="0" r="0" t="0"/>
          <a:stretch/>
        </p:blipFill>
        <p:spPr>
          <a:xfrm>
            <a:off x="1876025" y="2512625"/>
            <a:ext cx="5391949" cy="234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1000"/>
                                        <p:tgtEl>
                                          <p:spTgt spid="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1000"/>
                                        <p:tgtEl>
                                          <p:spTgt spid="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1000"/>
                                        <p:tgtEl>
                                          <p:spTgt spid="14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Types of Machine Learning</a:t>
            </a:r>
            <a:endParaRPr/>
          </a:p>
        </p:txBody>
      </p:sp>
      <p:sp>
        <p:nvSpPr>
          <p:cNvPr id="147" name="Google Shape;147;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Supervised Learning:</a:t>
            </a:r>
            <a:r>
              <a:rPr lang="tr"/>
              <a:t> </a:t>
            </a:r>
            <a:r>
              <a:rPr lang="tr"/>
              <a:t>It is the type of training in which labeled data is used to train the model. </a:t>
            </a:r>
            <a:endParaRPr/>
          </a:p>
          <a:p>
            <a:pPr indent="0" lvl="0" marL="0" rtl="0" algn="l">
              <a:spcBef>
                <a:spcPts val="1200"/>
              </a:spcBef>
              <a:spcAft>
                <a:spcPts val="0"/>
              </a:spcAft>
              <a:buNone/>
            </a:pPr>
            <a:r>
              <a:rPr b="1" lang="tr"/>
              <a:t>Unsupervised Learning: </a:t>
            </a:r>
            <a:r>
              <a:rPr lang="tr"/>
              <a:t>It is the type of training in which unlabeled data is used to train the model.</a:t>
            </a:r>
            <a:endParaRPr/>
          </a:p>
          <a:p>
            <a:pPr indent="0" lvl="0" marL="0" rtl="0" algn="l">
              <a:spcBef>
                <a:spcPts val="1200"/>
              </a:spcBef>
              <a:spcAft>
                <a:spcPts val="1200"/>
              </a:spcAft>
              <a:buNone/>
            </a:pPr>
            <a:r>
              <a:rPr b="1" lang="tr"/>
              <a:t>Reinforcement Learning: </a:t>
            </a:r>
            <a:r>
              <a:rPr lang="tr"/>
              <a:t>A type of training in which a model called an agent is trained to make a series of decisions. The agent learns in an interactive environment through trial and error using feedback returned from the interaction of our given model with the environment.</a:t>
            </a:r>
            <a:endParaRPr/>
          </a:p>
        </p:txBody>
      </p:sp>
      <p:pic>
        <p:nvPicPr>
          <p:cNvPr id="148" name="Google Shape;148;p26"/>
          <p:cNvPicPr preferRelativeResize="0"/>
          <p:nvPr/>
        </p:nvPicPr>
        <p:blipFill>
          <a:blip r:embed="rId3">
            <a:alphaModFix/>
          </a:blip>
          <a:stretch>
            <a:fillRect/>
          </a:stretch>
        </p:blipFill>
        <p:spPr>
          <a:xfrm>
            <a:off x="4729200" y="1017725"/>
            <a:ext cx="4103100" cy="35491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Effect filter="fade" transition="in">
                                      <p:cBhvr>
                                        <p:cTn dur="1000"/>
                                        <p:tgtEl>
                                          <p:spTgt spid="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Effect filter="fade" transition="in">
                                      <p:cBhvr>
                                        <p:cTn dur="1000"/>
                                        <p:tgtEl>
                                          <p:spTgt spid="1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2" st="2"/>
                                            </p:txEl>
                                          </p:spTgt>
                                        </p:tgtEl>
                                        <p:attrNameLst>
                                          <p:attrName>style.visibility</p:attrName>
                                        </p:attrNameLst>
                                      </p:cBhvr>
                                      <p:to>
                                        <p:strVal val="visible"/>
                                      </p:to>
                                    </p:set>
                                    <p:animEffect filter="fade" transition="in">
                                      <p:cBhvr>
                                        <p:cTn dur="1000"/>
                                        <p:tgtEl>
                                          <p:spTgt spid="14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Traditional Programming vs Machine Learning</a:t>
            </a:r>
            <a:endParaRPr/>
          </a:p>
        </p:txBody>
      </p:sp>
      <p:sp>
        <p:nvSpPr>
          <p:cNvPr id="154" name="Google Shape;154;p2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Traditional</a:t>
            </a:r>
            <a:r>
              <a:rPr b="1" lang="tr"/>
              <a:t> Programming:</a:t>
            </a:r>
            <a:endParaRPr b="1"/>
          </a:p>
          <a:p>
            <a:pPr indent="0" lvl="0" marL="0" rtl="0" algn="l">
              <a:spcBef>
                <a:spcPts val="1200"/>
              </a:spcBef>
              <a:spcAft>
                <a:spcPts val="0"/>
              </a:spcAft>
              <a:buNone/>
            </a:pPr>
            <a:r>
              <a:rPr lang="tr"/>
              <a:t>You give your computer your input data and rules. Input values are processed through these rules and produce an output value.</a:t>
            </a:r>
            <a:endParaRPr/>
          </a:p>
          <a:p>
            <a:pPr indent="0" lvl="0" marL="0" rtl="0" algn="l">
              <a:spcBef>
                <a:spcPts val="1200"/>
              </a:spcBef>
              <a:spcAft>
                <a:spcPts val="1200"/>
              </a:spcAft>
              <a:buNone/>
            </a:pPr>
            <a:r>
              <a:t/>
            </a:r>
            <a:endParaRPr/>
          </a:p>
        </p:txBody>
      </p:sp>
      <p:sp>
        <p:nvSpPr>
          <p:cNvPr id="155" name="Google Shape;155;p2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Machine Learning:</a:t>
            </a:r>
            <a:endParaRPr b="1"/>
          </a:p>
          <a:p>
            <a:pPr indent="0" lvl="0" marL="0" rtl="0" algn="l">
              <a:spcBef>
                <a:spcPts val="1200"/>
              </a:spcBef>
              <a:spcAft>
                <a:spcPts val="1200"/>
              </a:spcAft>
              <a:buNone/>
            </a:pPr>
            <a:r>
              <a:rPr lang="tr"/>
              <a:t>You give your computer your input and output data. The computer determines the rule between these two data for you and your input data passes through these rules in subsequent uses.</a:t>
            </a:r>
            <a:endParaRPr/>
          </a:p>
        </p:txBody>
      </p:sp>
      <p:pic>
        <p:nvPicPr>
          <p:cNvPr id="156" name="Google Shape;156;p27"/>
          <p:cNvPicPr preferRelativeResize="0"/>
          <p:nvPr/>
        </p:nvPicPr>
        <p:blipFill rotWithShape="1">
          <a:blip r:embed="rId3">
            <a:alphaModFix/>
          </a:blip>
          <a:srcRect b="0" l="0" r="0" t="0"/>
          <a:stretch/>
        </p:blipFill>
        <p:spPr>
          <a:xfrm>
            <a:off x="311697" y="3270693"/>
            <a:ext cx="3999900" cy="1010382"/>
          </a:xfrm>
          <a:prstGeom prst="rect">
            <a:avLst/>
          </a:prstGeom>
          <a:noFill/>
          <a:ln>
            <a:noFill/>
          </a:ln>
        </p:spPr>
      </p:pic>
      <p:pic>
        <p:nvPicPr>
          <p:cNvPr id="157" name="Google Shape;157;p27"/>
          <p:cNvPicPr preferRelativeResize="0"/>
          <p:nvPr/>
        </p:nvPicPr>
        <p:blipFill rotWithShape="1">
          <a:blip r:embed="rId4">
            <a:alphaModFix/>
          </a:blip>
          <a:srcRect b="0" l="0" r="0" t="0"/>
          <a:stretch/>
        </p:blipFill>
        <p:spPr>
          <a:xfrm>
            <a:off x="4827653" y="3270697"/>
            <a:ext cx="4009397" cy="1010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6000"/>
              <a:t>Supervised</a:t>
            </a:r>
            <a:endParaRPr sz="6000"/>
          </a:p>
          <a:p>
            <a:pPr indent="0" lvl="0" marL="0" rtl="0" algn="ctr">
              <a:spcBef>
                <a:spcPts val="0"/>
              </a:spcBef>
              <a:spcAft>
                <a:spcPts val="0"/>
              </a:spcAft>
              <a:buNone/>
            </a:pPr>
            <a:r>
              <a:rPr lang="tr" sz="6000"/>
              <a:t>Learning</a:t>
            </a:r>
            <a:endParaRPr sz="6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Supervised Learning</a:t>
            </a:r>
            <a:endParaRPr/>
          </a:p>
        </p:txBody>
      </p:sp>
      <p:sp>
        <p:nvSpPr>
          <p:cNvPr id="168" name="Google Shape;168;p29"/>
          <p:cNvSpPr txBox="1"/>
          <p:nvPr>
            <p:ph idx="1" type="body"/>
          </p:nvPr>
        </p:nvSpPr>
        <p:spPr>
          <a:xfrm>
            <a:off x="311700" y="1152475"/>
            <a:ext cx="38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a:t>Supervised Learning; </a:t>
            </a:r>
            <a:r>
              <a:rPr lang="tr"/>
              <a:t>includes machine learning algorithms that process labeled datasets using dependent and independent variables.</a:t>
            </a:r>
            <a:endParaRPr/>
          </a:p>
          <a:p>
            <a:pPr indent="0" lvl="0" marL="0" rtl="0" algn="l">
              <a:spcBef>
                <a:spcPts val="1200"/>
              </a:spcBef>
              <a:spcAft>
                <a:spcPts val="0"/>
              </a:spcAft>
              <a:buClr>
                <a:schemeClr val="dk1"/>
              </a:buClr>
              <a:buSzPts val="1100"/>
              <a:buFont typeface="Arial"/>
              <a:buNone/>
            </a:pPr>
            <a:r>
              <a:rPr i="1" lang="tr" sz="1200">
                <a:solidFill>
                  <a:schemeClr val="dk2"/>
                </a:solidFill>
              </a:rPr>
              <a:t>The spam filter is a good example of this: The Supervised Learning model is trained with many sample email data with its classes and must learn how to classify new emails as spam or non-spam.</a:t>
            </a:r>
            <a:endParaRPr i="1" sz="1200">
              <a:solidFill>
                <a:schemeClr val="dk2"/>
              </a:solidFill>
            </a:endParaRPr>
          </a:p>
          <a:p>
            <a:pPr indent="0" lvl="0" marL="0" rtl="0" algn="l">
              <a:spcBef>
                <a:spcPts val="1200"/>
              </a:spcBef>
              <a:spcAft>
                <a:spcPts val="1200"/>
              </a:spcAft>
              <a:buNone/>
            </a:pPr>
            <a:r>
              <a:t/>
            </a:r>
            <a:endParaRPr b="1" sz="1500"/>
          </a:p>
        </p:txBody>
      </p:sp>
      <p:pic>
        <p:nvPicPr>
          <p:cNvPr id="169" name="Google Shape;169;p29"/>
          <p:cNvPicPr preferRelativeResize="0"/>
          <p:nvPr/>
        </p:nvPicPr>
        <p:blipFill>
          <a:blip r:embed="rId3">
            <a:alphaModFix/>
          </a:blip>
          <a:stretch>
            <a:fillRect/>
          </a:stretch>
        </p:blipFill>
        <p:spPr>
          <a:xfrm>
            <a:off x="4071350" y="1367650"/>
            <a:ext cx="4820174" cy="240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1000"/>
                                        <p:tgtEl>
                                          <p:spTgt spid="1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animEffect filter="fade" transition="in">
                                      <p:cBhvr>
                                        <p:cTn dur="1000"/>
                                        <p:tgtEl>
                                          <p:spTgt spid="1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animEffect filter="fade" transition="in">
                                      <p:cBhvr>
                                        <p:cTn dur="1000"/>
                                        <p:tgtEl>
                                          <p:spTgt spid="16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Supervised Learning Algorithms and Architectures</a:t>
            </a:r>
            <a:endParaRPr/>
          </a:p>
        </p:txBody>
      </p:sp>
      <p:sp>
        <p:nvSpPr>
          <p:cNvPr id="175" name="Google Shape;175;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tr" sz="1500"/>
              <a:t>k-Nearest Neighbors </a:t>
            </a:r>
            <a:endParaRPr sz="1500"/>
          </a:p>
          <a:p>
            <a:pPr indent="-323850" lvl="0" marL="457200" rtl="0" algn="l">
              <a:spcBef>
                <a:spcPts val="0"/>
              </a:spcBef>
              <a:spcAft>
                <a:spcPts val="0"/>
              </a:spcAft>
              <a:buSzPts val="1500"/>
              <a:buChar char="●"/>
            </a:pPr>
            <a:r>
              <a:rPr lang="tr" sz="1500"/>
              <a:t>Linear Regression </a:t>
            </a:r>
            <a:endParaRPr sz="1500"/>
          </a:p>
          <a:p>
            <a:pPr indent="-323850" lvl="0" marL="457200" rtl="0" algn="l">
              <a:spcBef>
                <a:spcPts val="0"/>
              </a:spcBef>
              <a:spcAft>
                <a:spcPts val="0"/>
              </a:spcAft>
              <a:buSzPts val="1500"/>
              <a:buChar char="●"/>
            </a:pPr>
            <a:r>
              <a:rPr lang="tr" sz="1500"/>
              <a:t>Logistic Regression </a:t>
            </a:r>
            <a:endParaRPr sz="1500"/>
          </a:p>
          <a:p>
            <a:pPr indent="-323850" lvl="0" marL="457200" rtl="0" algn="l">
              <a:spcBef>
                <a:spcPts val="0"/>
              </a:spcBef>
              <a:spcAft>
                <a:spcPts val="0"/>
              </a:spcAft>
              <a:buSzPts val="1500"/>
              <a:buChar char="●"/>
            </a:pPr>
            <a:r>
              <a:rPr lang="tr" sz="1500"/>
              <a:t>Support Vector Machines (SVMs)</a:t>
            </a:r>
            <a:endParaRPr sz="1500"/>
          </a:p>
          <a:p>
            <a:pPr indent="-323850" lvl="0" marL="457200" rtl="0" algn="l">
              <a:spcBef>
                <a:spcPts val="0"/>
              </a:spcBef>
              <a:spcAft>
                <a:spcPts val="0"/>
              </a:spcAft>
              <a:buSzPts val="1500"/>
              <a:buChar char="●"/>
            </a:pPr>
            <a:r>
              <a:rPr lang="tr" sz="1500"/>
              <a:t>Decision Trees and Random Forests </a:t>
            </a:r>
            <a:endParaRPr sz="1500"/>
          </a:p>
          <a:p>
            <a:pPr indent="-323850" lvl="0" marL="457200" rtl="0" algn="l">
              <a:spcBef>
                <a:spcPts val="0"/>
              </a:spcBef>
              <a:spcAft>
                <a:spcPts val="0"/>
              </a:spcAft>
              <a:buSzPts val="1500"/>
              <a:buChar char="●"/>
            </a:pPr>
            <a:r>
              <a:rPr lang="tr" sz="1500"/>
              <a:t>Neural Networks</a:t>
            </a:r>
            <a:endParaRPr sz="1500"/>
          </a:p>
        </p:txBody>
      </p:sp>
      <p:pic>
        <p:nvPicPr>
          <p:cNvPr id="176" name="Google Shape;176;p30"/>
          <p:cNvPicPr preferRelativeResize="0"/>
          <p:nvPr/>
        </p:nvPicPr>
        <p:blipFill>
          <a:blip r:embed="rId3">
            <a:alphaModFix/>
          </a:blip>
          <a:stretch>
            <a:fillRect/>
          </a:stretch>
        </p:blipFill>
        <p:spPr>
          <a:xfrm>
            <a:off x="4119200" y="1152475"/>
            <a:ext cx="5024800" cy="3768600"/>
          </a:xfrm>
          <a:prstGeom prst="rect">
            <a:avLst/>
          </a:prstGeom>
          <a:noFill/>
          <a:ln>
            <a:noFill/>
          </a:ln>
        </p:spPr>
      </p:pic>
      <p:pic>
        <p:nvPicPr>
          <p:cNvPr id="177" name="Google Shape;177;p30"/>
          <p:cNvPicPr preferRelativeResize="0"/>
          <p:nvPr/>
        </p:nvPicPr>
        <p:blipFill>
          <a:blip r:embed="rId4">
            <a:alphaModFix/>
          </a:blip>
          <a:stretch>
            <a:fillRect/>
          </a:stretch>
        </p:blipFill>
        <p:spPr>
          <a:xfrm>
            <a:off x="433363" y="2799000"/>
            <a:ext cx="3756576" cy="189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animEffect filter="fade" transition="in">
                                      <p:cBhvr>
                                        <p:cTn dur="1000"/>
                                        <p:tgtEl>
                                          <p:spTgt spid="1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animEffect filter="fade" transition="in">
                                      <p:cBhvr>
                                        <p:cTn dur="1000"/>
                                        <p:tgtEl>
                                          <p:spTgt spid="1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animEffect filter="fade" transition="in">
                                      <p:cBhvr>
                                        <p:cTn dur="1000"/>
                                        <p:tgtEl>
                                          <p:spTgt spid="1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3" st="3"/>
                                            </p:txEl>
                                          </p:spTgt>
                                        </p:tgtEl>
                                        <p:attrNameLst>
                                          <p:attrName>style.visibility</p:attrName>
                                        </p:attrNameLst>
                                      </p:cBhvr>
                                      <p:to>
                                        <p:strVal val="visible"/>
                                      </p:to>
                                    </p:set>
                                    <p:animEffect filter="fade" transition="in">
                                      <p:cBhvr>
                                        <p:cTn dur="1000"/>
                                        <p:tgtEl>
                                          <p:spTgt spid="1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4" st="4"/>
                                            </p:txEl>
                                          </p:spTgt>
                                        </p:tgtEl>
                                        <p:attrNameLst>
                                          <p:attrName>style.visibility</p:attrName>
                                        </p:attrNameLst>
                                      </p:cBhvr>
                                      <p:to>
                                        <p:strVal val="visible"/>
                                      </p:to>
                                    </p:set>
                                    <p:animEffect filter="fade" transition="in">
                                      <p:cBhvr>
                                        <p:cTn dur="1000"/>
                                        <p:tgtEl>
                                          <p:spTgt spid="1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5" st="5"/>
                                            </p:txEl>
                                          </p:spTgt>
                                        </p:tgtEl>
                                        <p:attrNameLst>
                                          <p:attrName>style.visibility</p:attrName>
                                        </p:attrNameLst>
                                      </p:cBhvr>
                                      <p:to>
                                        <p:strVal val="visible"/>
                                      </p:to>
                                    </p:set>
                                    <p:animEffect filter="fade" transition="in">
                                      <p:cBhvr>
                                        <p:cTn dur="1000"/>
                                        <p:tgtEl>
                                          <p:spTgt spid="17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Regression</a:t>
            </a:r>
            <a:endParaRPr/>
          </a:p>
        </p:txBody>
      </p:sp>
      <p:pic>
        <p:nvPicPr>
          <p:cNvPr id="183" name="Google Shape;183;p31"/>
          <p:cNvPicPr preferRelativeResize="0"/>
          <p:nvPr/>
        </p:nvPicPr>
        <p:blipFill rotWithShape="1">
          <a:blip r:embed="rId3">
            <a:alphaModFix/>
          </a:blip>
          <a:srcRect b="10960" l="8289" r="2096" t="3809"/>
          <a:stretch/>
        </p:blipFill>
        <p:spPr>
          <a:xfrm>
            <a:off x="929975" y="1093750"/>
            <a:ext cx="3640210" cy="2153950"/>
          </a:xfrm>
          <a:prstGeom prst="rect">
            <a:avLst/>
          </a:prstGeom>
          <a:noFill/>
          <a:ln>
            <a:noFill/>
          </a:ln>
        </p:spPr>
      </p:pic>
      <p:pic>
        <p:nvPicPr>
          <p:cNvPr id="184" name="Google Shape;184;p31"/>
          <p:cNvPicPr preferRelativeResize="0"/>
          <p:nvPr/>
        </p:nvPicPr>
        <p:blipFill>
          <a:blip r:embed="rId4">
            <a:alphaModFix/>
          </a:blip>
          <a:stretch>
            <a:fillRect/>
          </a:stretch>
        </p:blipFill>
        <p:spPr>
          <a:xfrm>
            <a:off x="4686029" y="1093759"/>
            <a:ext cx="3527996" cy="2326410"/>
          </a:xfrm>
          <a:prstGeom prst="rect">
            <a:avLst/>
          </a:prstGeom>
          <a:noFill/>
          <a:ln>
            <a:noFill/>
          </a:ln>
        </p:spPr>
      </p:pic>
      <p:pic>
        <p:nvPicPr>
          <p:cNvPr id="185" name="Google Shape;185;p31"/>
          <p:cNvPicPr preferRelativeResize="0"/>
          <p:nvPr/>
        </p:nvPicPr>
        <p:blipFill rotWithShape="1">
          <a:blip r:embed="rId5">
            <a:alphaModFix/>
          </a:blip>
          <a:srcRect b="0" l="0" r="0" t="0"/>
          <a:stretch/>
        </p:blipFill>
        <p:spPr>
          <a:xfrm>
            <a:off x="2109704" y="3642953"/>
            <a:ext cx="5123760" cy="10396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You Will Learn In This Course</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AutoNum type="arabicPeriod"/>
            </a:pPr>
            <a:r>
              <a:rPr lang="tr"/>
              <a:t>You will learn the distinction between Artificial Intelligence, Machine Learning and Deep Learning </a:t>
            </a:r>
            <a:r>
              <a:rPr lang="tr"/>
              <a:t> historically</a:t>
            </a:r>
            <a:endParaRPr/>
          </a:p>
          <a:p>
            <a:pPr indent="-317500" lvl="0" marL="457200" rtl="0" algn="l">
              <a:lnSpc>
                <a:spcPct val="150000"/>
              </a:lnSpc>
              <a:spcBef>
                <a:spcPts val="0"/>
              </a:spcBef>
              <a:spcAft>
                <a:spcPts val="0"/>
              </a:spcAft>
              <a:buSzPts val="1400"/>
              <a:buAutoNum type="arabicPeriod"/>
            </a:pPr>
            <a:r>
              <a:rPr lang="tr"/>
              <a:t>You will remember what Machine Learning is, its difference from standard programming and types of ML problems</a:t>
            </a:r>
            <a:endParaRPr/>
          </a:p>
          <a:p>
            <a:pPr indent="-317500" lvl="0" marL="457200" rtl="0" algn="l">
              <a:lnSpc>
                <a:spcPct val="150000"/>
              </a:lnSpc>
              <a:spcBef>
                <a:spcPts val="0"/>
              </a:spcBef>
              <a:spcAft>
                <a:spcPts val="0"/>
              </a:spcAft>
              <a:buSzPts val="1400"/>
              <a:buAutoNum type="arabicPeriod"/>
            </a:pPr>
            <a:r>
              <a:rPr lang="tr"/>
              <a:t>You will learn what Artificial Neural Networks are and how they work</a:t>
            </a:r>
            <a:endParaRPr/>
          </a:p>
          <a:p>
            <a:pPr indent="-317500" lvl="0" marL="457200" rtl="0" algn="l">
              <a:lnSpc>
                <a:spcPct val="150000"/>
              </a:lnSpc>
              <a:spcBef>
                <a:spcPts val="0"/>
              </a:spcBef>
              <a:spcAft>
                <a:spcPts val="0"/>
              </a:spcAft>
              <a:buSzPts val="1400"/>
              <a:buAutoNum type="arabicPeriod"/>
            </a:pPr>
            <a:r>
              <a:rPr lang="tr"/>
              <a:t>You will learn the main difference between Deep Learning and Machine Learning, where it is used in our lives and why Deep Learning has become popular</a:t>
            </a:r>
            <a:endParaRPr/>
          </a:p>
          <a:p>
            <a:pPr indent="-317500" lvl="0" marL="457200" rtl="0" algn="l">
              <a:lnSpc>
                <a:spcPct val="150000"/>
              </a:lnSpc>
              <a:spcBef>
                <a:spcPts val="0"/>
              </a:spcBef>
              <a:spcAft>
                <a:spcPts val="0"/>
              </a:spcAft>
              <a:buSzPts val="1400"/>
              <a:buAutoNum type="arabicPeriod"/>
            </a:pPr>
            <a:r>
              <a:rPr lang="tr"/>
              <a:t>You will learn the technologies used in Deep Learning and the resources you can use while learning these technologies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0" st="0"/>
                                            </p:txEl>
                                          </p:spTgt>
                                        </p:tgtEl>
                                        <p:attrNameLst>
                                          <p:attrName>style.visibility</p:attrName>
                                        </p:attrNameLst>
                                      </p:cBhvr>
                                      <p:to>
                                        <p:strVal val="visible"/>
                                      </p:to>
                                    </p:set>
                                    <p:animEffect filter="fade" transition="in">
                                      <p:cBhvr>
                                        <p:cTn dur="1000"/>
                                        <p:tgtEl>
                                          <p:spTgt spid="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1" st="1"/>
                                            </p:txEl>
                                          </p:spTgt>
                                        </p:tgtEl>
                                        <p:attrNameLst>
                                          <p:attrName>style.visibility</p:attrName>
                                        </p:attrNameLst>
                                      </p:cBhvr>
                                      <p:to>
                                        <p:strVal val="visible"/>
                                      </p:to>
                                    </p:set>
                                    <p:animEffect filter="fade" transition="in">
                                      <p:cBhvr>
                                        <p:cTn dur="1000"/>
                                        <p:tgtEl>
                                          <p:spTgt spid="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2" st="2"/>
                                            </p:txEl>
                                          </p:spTgt>
                                        </p:tgtEl>
                                        <p:attrNameLst>
                                          <p:attrName>style.visibility</p:attrName>
                                        </p:attrNameLst>
                                      </p:cBhvr>
                                      <p:to>
                                        <p:strVal val="visible"/>
                                      </p:to>
                                    </p:set>
                                    <p:animEffect filter="fade" transition="in">
                                      <p:cBhvr>
                                        <p:cTn dur="1000"/>
                                        <p:tgtEl>
                                          <p:spTgt spid="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3" st="3"/>
                                            </p:txEl>
                                          </p:spTgt>
                                        </p:tgtEl>
                                        <p:attrNameLst>
                                          <p:attrName>style.visibility</p:attrName>
                                        </p:attrNameLst>
                                      </p:cBhvr>
                                      <p:to>
                                        <p:strVal val="visible"/>
                                      </p:to>
                                    </p:set>
                                    <p:animEffect filter="fade" transition="in">
                                      <p:cBhvr>
                                        <p:cTn dur="1000"/>
                                        <p:tgtEl>
                                          <p:spTgt spid="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4" st="4"/>
                                            </p:txEl>
                                          </p:spTgt>
                                        </p:tgtEl>
                                        <p:attrNameLst>
                                          <p:attrName>style.visibility</p:attrName>
                                        </p:attrNameLst>
                                      </p:cBhvr>
                                      <p:to>
                                        <p:strVal val="visible"/>
                                      </p:to>
                                    </p:set>
                                    <p:animEffect filter="fade" transition="in">
                                      <p:cBhvr>
                                        <p:cTn dur="1000"/>
                                        <p:tgtEl>
                                          <p:spTgt spid="6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Classification</a:t>
            </a:r>
            <a:endParaRPr/>
          </a:p>
        </p:txBody>
      </p:sp>
      <p:pic>
        <p:nvPicPr>
          <p:cNvPr id="191" name="Google Shape;191;p32"/>
          <p:cNvPicPr preferRelativeResize="0"/>
          <p:nvPr/>
        </p:nvPicPr>
        <p:blipFill rotWithShape="1">
          <a:blip r:embed="rId3">
            <a:alphaModFix/>
          </a:blip>
          <a:srcRect b="0" l="0" r="0" t="40908"/>
          <a:stretch/>
        </p:blipFill>
        <p:spPr>
          <a:xfrm>
            <a:off x="4768278" y="1142826"/>
            <a:ext cx="3677671" cy="1601061"/>
          </a:xfrm>
          <a:prstGeom prst="rect">
            <a:avLst/>
          </a:prstGeom>
          <a:noFill/>
          <a:ln>
            <a:noFill/>
          </a:ln>
        </p:spPr>
      </p:pic>
      <p:pic>
        <p:nvPicPr>
          <p:cNvPr id="192" name="Google Shape;192;p32"/>
          <p:cNvPicPr preferRelativeResize="0"/>
          <p:nvPr/>
        </p:nvPicPr>
        <p:blipFill rotWithShape="1">
          <a:blip r:embed="rId4">
            <a:alphaModFix/>
          </a:blip>
          <a:srcRect b="0" l="0" r="0" t="0"/>
          <a:stretch/>
        </p:blipFill>
        <p:spPr>
          <a:xfrm>
            <a:off x="2307754" y="2991899"/>
            <a:ext cx="4528495" cy="1597475"/>
          </a:xfrm>
          <a:prstGeom prst="rect">
            <a:avLst/>
          </a:prstGeom>
          <a:noFill/>
          <a:ln>
            <a:noFill/>
          </a:ln>
        </p:spPr>
      </p:pic>
      <p:pic>
        <p:nvPicPr>
          <p:cNvPr id="193" name="Google Shape;193;p32"/>
          <p:cNvPicPr preferRelativeResize="0"/>
          <p:nvPr/>
        </p:nvPicPr>
        <p:blipFill rotWithShape="1">
          <a:blip r:embed="rId3">
            <a:alphaModFix/>
          </a:blip>
          <a:srcRect b="60603" l="14972" r="12416" t="0"/>
          <a:stretch/>
        </p:blipFill>
        <p:spPr>
          <a:xfrm>
            <a:off x="698050" y="1144622"/>
            <a:ext cx="3996454" cy="15974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Real-Life Examples of Problems</a:t>
            </a:r>
            <a:endParaRPr/>
          </a:p>
        </p:txBody>
      </p:sp>
      <p:sp>
        <p:nvSpPr>
          <p:cNvPr id="199" name="Google Shape;199;p3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Regression</a:t>
            </a:r>
            <a:r>
              <a:rPr b="1" lang="tr"/>
              <a:t>;</a:t>
            </a:r>
            <a:endParaRPr b="1"/>
          </a:p>
          <a:p>
            <a:pPr indent="-317500" lvl="0" marL="457200" rtl="0" algn="l">
              <a:spcBef>
                <a:spcPts val="1200"/>
              </a:spcBef>
              <a:spcAft>
                <a:spcPts val="0"/>
              </a:spcAft>
              <a:buSzPts val="1400"/>
              <a:buChar char="●"/>
            </a:pPr>
            <a:r>
              <a:rPr lang="tr"/>
              <a:t>House price prediction</a:t>
            </a:r>
            <a:endParaRPr/>
          </a:p>
          <a:p>
            <a:pPr indent="-317500" lvl="0" marL="457200" rtl="0" algn="l">
              <a:spcBef>
                <a:spcPts val="0"/>
              </a:spcBef>
              <a:spcAft>
                <a:spcPts val="0"/>
              </a:spcAft>
              <a:buSzPts val="1400"/>
              <a:buChar char="●"/>
            </a:pPr>
            <a:r>
              <a:rPr lang="tr"/>
              <a:t>Age prediciton of a human</a:t>
            </a:r>
            <a:endParaRPr/>
          </a:p>
          <a:p>
            <a:pPr indent="-317500" lvl="0" marL="457200" rtl="0" algn="l">
              <a:spcBef>
                <a:spcPts val="0"/>
              </a:spcBef>
              <a:spcAft>
                <a:spcPts val="0"/>
              </a:spcAft>
              <a:buSzPts val="1400"/>
              <a:buChar char="●"/>
            </a:pPr>
            <a:r>
              <a:rPr lang="tr"/>
              <a:t>Estimation of the diameter of a flower</a:t>
            </a:r>
            <a:endParaRPr/>
          </a:p>
          <a:p>
            <a:pPr indent="-317500" lvl="0" marL="457200" rtl="0" algn="l">
              <a:spcBef>
                <a:spcPts val="0"/>
              </a:spcBef>
              <a:spcAft>
                <a:spcPts val="0"/>
              </a:spcAft>
              <a:buSzPts val="1400"/>
              <a:buChar char="●"/>
            </a:pPr>
            <a:r>
              <a:rPr lang="tr"/>
              <a:t>Estimation of the votes of a candidate for presidential election</a:t>
            </a:r>
            <a:endParaRPr/>
          </a:p>
          <a:p>
            <a:pPr indent="-317500" lvl="0" marL="457200" rtl="0" algn="l">
              <a:spcBef>
                <a:spcPts val="0"/>
              </a:spcBef>
              <a:spcAft>
                <a:spcPts val="0"/>
              </a:spcAft>
              <a:buSzPts val="1400"/>
              <a:buChar char="●"/>
            </a:pPr>
            <a:r>
              <a:rPr lang="tr"/>
              <a:t>Estimation of the engine displacement of the car in L</a:t>
            </a:r>
            <a:endParaRPr/>
          </a:p>
        </p:txBody>
      </p:sp>
      <p:sp>
        <p:nvSpPr>
          <p:cNvPr id="200" name="Google Shape;200;p3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Classification</a:t>
            </a:r>
            <a:r>
              <a:rPr b="1" lang="tr"/>
              <a:t>;</a:t>
            </a:r>
            <a:endParaRPr b="1"/>
          </a:p>
          <a:p>
            <a:pPr indent="-317500" lvl="0" marL="457200" rtl="0" algn="l">
              <a:spcBef>
                <a:spcPts val="1200"/>
              </a:spcBef>
              <a:spcAft>
                <a:spcPts val="0"/>
              </a:spcAft>
              <a:buSzPts val="1400"/>
              <a:buChar char="●"/>
            </a:pPr>
            <a:r>
              <a:rPr lang="tr"/>
              <a:t>Prediction of whether a person survived the titanic</a:t>
            </a:r>
            <a:endParaRPr/>
          </a:p>
          <a:p>
            <a:pPr indent="-317500" lvl="0" marL="457200" rtl="0" algn="l">
              <a:spcBef>
                <a:spcPts val="0"/>
              </a:spcBef>
              <a:spcAft>
                <a:spcPts val="0"/>
              </a:spcAft>
              <a:buSzPts val="1400"/>
              <a:buChar char="●"/>
            </a:pPr>
            <a:r>
              <a:rPr lang="tr"/>
              <a:t>Prediction of whether a tumor is benign or not</a:t>
            </a:r>
            <a:endParaRPr/>
          </a:p>
          <a:p>
            <a:pPr indent="-317500" lvl="0" marL="457200" rtl="0" algn="l">
              <a:spcBef>
                <a:spcPts val="0"/>
              </a:spcBef>
              <a:spcAft>
                <a:spcPts val="0"/>
              </a:spcAft>
              <a:buSzPts val="1400"/>
              <a:buChar char="●"/>
            </a:pPr>
            <a:r>
              <a:rPr lang="tr"/>
              <a:t>Prediction</a:t>
            </a:r>
            <a:r>
              <a:rPr lang="tr"/>
              <a:t> of whether the student will pass the class or not</a:t>
            </a:r>
            <a:endParaRPr/>
          </a:p>
          <a:p>
            <a:pPr indent="-317500" lvl="0" marL="457200" rtl="0" algn="l">
              <a:spcBef>
                <a:spcPts val="0"/>
              </a:spcBef>
              <a:spcAft>
                <a:spcPts val="0"/>
              </a:spcAft>
              <a:buSzPts val="1400"/>
              <a:buChar char="●"/>
            </a:pPr>
            <a:r>
              <a:rPr lang="tr"/>
              <a:t>Prediction of whether an email is spam or not</a:t>
            </a:r>
            <a:endParaRPr/>
          </a:p>
          <a:p>
            <a:pPr indent="-317500" lvl="0" marL="457200" rtl="0" algn="l">
              <a:spcBef>
                <a:spcPts val="0"/>
              </a:spcBef>
              <a:spcAft>
                <a:spcPts val="0"/>
              </a:spcAft>
              <a:buSzPts val="1400"/>
              <a:buChar char="●"/>
            </a:pPr>
            <a:r>
              <a:rPr lang="tr"/>
              <a:t>Prediction of an object </a:t>
            </a:r>
            <a:r>
              <a:rPr lang="tr"/>
              <a:t>[Dog, cat, bird, horse, automobile, human, car]  </a:t>
            </a:r>
            <a:r>
              <a:rPr lang="tr"/>
              <a:t>from a video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1000"/>
                                        <p:tgtEl>
                                          <p:spTgt spid="1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1000"/>
                                        <p:tgtEl>
                                          <p:spTgt spid="1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1000"/>
                                        <p:tgtEl>
                                          <p:spTgt spid="1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animEffect filter="fade" transition="in">
                                      <p:cBhvr>
                                        <p:cTn dur="1000"/>
                                        <p:tgtEl>
                                          <p:spTgt spid="1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4" st="4"/>
                                            </p:txEl>
                                          </p:spTgt>
                                        </p:tgtEl>
                                        <p:attrNameLst>
                                          <p:attrName>style.visibility</p:attrName>
                                        </p:attrNameLst>
                                      </p:cBhvr>
                                      <p:to>
                                        <p:strVal val="visible"/>
                                      </p:to>
                                    </p:set>
                                    <p:animEffect filter="fade" transition="in">
                                      <p:cBhvr>
                                        <p:cTn dur="1000"/>
                                        <p:tgtEl>
                                          <p:spTgt spid="1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5" st="5"/>
                                            </p:txEl>
                                          </p:spTgt>
                                        </p:tgtEl>
                                        <p:attrNameLst>
                                          <p:attrName>style.visibility</p:attrName>
                                        </p:attrNameLst>
                                      </p:cBhvr>
                                      <p:to>
                                        <p:strVal val="visible"/>
                                      </p:to>
                                    </p:set>
                                    <p:animEffect filter="fade" transition="in">
                                      <p:cBhvr>
                                        <p:cTn dur="1000"/>
                                        <p:tgtEl>
                                          <p:spTgt spid="1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1000"/>
                                        <p:tgtEl>
                                          <p:spTgt spid="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1000"/>
                                        <p:tgtEl>
                                          <p:spTgt spid="2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animEffect filter="fade" transition="in">
                                      <p:cBhvr>
                                        <p:cTn dur="1000"/>
                                        <p:tgtEl>
                                          <p:spTgt spid="2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animEffect filter="fade" transition="in">
                                      <p:cBhvr>
                                        <p:cTn dur="1000"/>
                                        <p:tgtEl>
                                          <p:spTgt spid="2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5" st="5"/>
                                            </p:txEl>
                                          </p:spTgt>
                                        </p:tgtEl>
                                        <p:attrNameLst>
                                          <p:attrName>style.visibility</p:attrName>
                                        </p:attrNameLst>
                                      </p:cBhvr>
                                      <p:to>
                                        <p:strVal val="visible"/>
                                      </p:to>
                                    </p:set>
                                    <p:animEffect filter="fade" transition="in">
                                      <p:cBhvr>
                                        <p:cTn dur="1000"/>
                                        <p:tgtEl>
                                          <p:spTgt spid="20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6000"/>
              <a:t>Unsupervised</a:t>
            </a:r>
            <a:r>
              <a:rPr lang="tr" sz="6000"/>
              <a:t> </a:t>
            </a:r>
            <a:endParaRPr sz="6000"/>
          </a:p>
          <a:p>
            <a:pPr indent="0" lvl="0" marL="0" rtl="0" algn="ctr">
              <a:spcBef>
                <a:spcPts val="0"/>
              </a:spcBef>
              <a:spcAft>
                <a:spcPts val="0"/>
              </a:spcAft>
              <a:buNone/>
            </a:pPr>
            <a:r>
              <a:rPr lang="tr" sz="6000"/>
              <a:t>Learning</a:t>
            </a:r>
            <a:endParaRPr sz="6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Unsupervised Learning</a:t>
            </a:r>
            <a:endParaRPr/>
          </a:p>
        </p:txBody>
      </p:sp>
      <p:sp>
        <p:nvSpPr>
          <p:cNvPr id="211" name="Google Shape;211;p35"/>
          <p:cNvSpPr txBox="1"/>
          <p:nvPr>
            <p:ph idx="1" type="body"/>
          </p:nvPr>
        </p:nvSpPr>
        <p:spPr>
          <a:xfrm>
            <a:off x="311700" y="1152475"/>
            <a:ext cx="30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sz="1500"/>
              <a:t>Unsupervised Learning </a:t>
            </a:r>
            <a:r>
              <a:rPr lang="tr" sz="1500"/>
              <a:t>uses machine learning algorithms to analyze and cluster unlabeled datasets.</a:t>
            </a:r>
            <a:endParaRPr sz="1500"/>
          </a:p>
          <a:p>
            <a:pPr indent="0" lvl="0" marL="0" rtl="0" algn="l">
              <a:spcBef>
                <a:spcPts val="1200"/>
              </a:spcBef>
              <a:spcAft>
                <a:spcPts val="0"/>
              </a:spcAft>
              <a:buClr>
                <a:schemeClr val="dk1"/>
              </a:buClr>
              <a:buSzPts val="1100"/>
              <a:buFont typeface="Arial"/>
              <a:buNone/>
            </a:pPr>
            <a:r>
              <a:rPr lang="tr" sz="1500"/>
              <a:t>These algorithms discover hidden patterns or groupings of data without the need for human intervention.</a:t>
            </a:r>
            <a:endParaRPr sz="1500"/>
          </a:p>
          <a:p>
            <a:pPr indent="0" lvl="0" marL="0" rtl="0" algn="l">
              <a:spcBef>
                <a:spcPts val="1200"/>
              </a:spcBef>
              <a:spcAft>
                <a:spcPts val="1200"/>
              </a:spcAft>
              <a:buNone/>
            </a:pPr>
            <a:r>
              <a:t/>
            </a:r>
            <a:endParaRPr b="1" sz="1500"/>
          </a:p>
        </p:txBody>
      </p:sp>
      <p:pic>
        <p:nvPicPr>
          <p:cNvPr id="212" name="Google Shape;212;p35"/>
          <p:cNvPicPr preferRelativeResize="0"/>
          <p:nvPr/>
        </p:nvPicPr>
        <p:blipFill>
          <a:blip r:embed="rId3">
            <a:alphaModFix/>
          </a:blip>
          <a:stretch>
            <a:fillRect/>
          </a:stretch>
        </p:blipFill>
        <p:spPr>
          <a:xfrm>
            <a:off x="3456125" y="1492238"/>
            <a:ext cx="5445625" cy="215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Why Use</a:t>
            </a:r>
            <a:r>
              <a:rPr lang="tr"/>
              <a:t> Unsupervised Learning?</a:t>
            </a:r>
            <a:endParaRPr/>
          </a:p>
        </p:txBody>
      </p:sp>
      <p:sp>
        <p:nvSpPr>
          <p:cNvPr id="218" name="Google Shape;218;p3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The most common tasks for Unsupervised Learning are</a:t>
            </a:r>
            <a:r>
              <a:rPr b="1" lang="tr" sz="1500"/>
              <a:t>;</a:t>
            </a:r>
            <a:endParaRPr b="1" sz="1500"/>
          </a:p>
          <a:p>
            <a:pPr indent="-323850" lvl="0" marL="457200" rtl="0" algn="l">
              <a:spcBef>
                <a:spcPts val="1200"/>
              </a:spcBef>
              <a:spcAft>
                <a:spcPts val="0"/>
              </a:spcAft>
              <a:buSzPts val="1500"/>
              <a:buChar char="●"/>
            </a:pPr>
            <a:r>
              <a:rPr lang="tr" sz="1500"/>
              <a:t>Clustering</a:t>
            </a:r>
            <a:endParaRPr sz="1500"/>
          </a:p>
          <a:p>
            <a:pPr indent="-323850" lvl="0" marL="457200" rtl="0" algn="l">
              <a:spcBef>
                <a:spcPts val="0"/>
              </a:spcBef>
              <a:spcAft>
                <a:spcPts val="0"/>
              </a:spcAft>
              <a:buSzPts val="1500"/>
              <a:buChar char="●"/>
            </a:pPr>
            <a:r>
              <a:rPr lang="tr" sz="1500"/>
              <a:t>Density estimation</a:t>
            </a:r>
            <a:endParaRPr sz="1500"/>
          </a:p>
          <a:p>
            <a:pPr indent="-323850" lvl="0" marL="457200" rtl="0" algn="l">
              <a:spcBef>
                <a:spcPts val="0"/>
              </a:spcBef>
              <a:spcAft>
                <a:spcPts val="0"/>
              </a:spcAft>
              <a:buSzPts val="1500"/>
              <a:buChar char="●"/>
            </a:pPr>
            <a:r>
              <a:rPr lang="tr" sz="1500"/>
              <a:t>Representative learning</a:t>
            </a:r>
            <a:endParaRPr sz="1500"/>
          </a:p>
          <a:p>
            <a:pPr indent="0" lvl="0" marL="0" rtl="0" algn="l">
              <a:spcBef>
                <a:spcPts val="1200"/>
              </a:spcBef>
              <a:spcAft>
                <a:spcPts val="0"/>
              </a:spcAft>
              <a:buClr>
                <a:schemeClr val="dk1"/>
              </a:buClr>
              <a:buSzPts val="1100"/>
              <a:buFont typeface="Arial"/>
              <a:buNone/>
            </a:pPr>
            <a:r>
              <a:rPr b="1" lang="tr" sz="1500"/>
              <a:t> Unsupervised Learning Algorithms Are Being Used When;</a:t>
            </a:r>
            <a:endParaRPr b="1" sz="1500"/>
          </a:p>
          <a:p>
            <a:pPr indent="-323850" lvl="0" marL="457200" rtl="0" algn="l">
              <a:spcBef>
                <a:spcPts val="1200"/>
              </a:spcBef>
              <a:spcAft>
                <a:spcPts val="0"/>
              </a:spcAft>
              <a:buSzPts val="1500"/>
              <a:buChar char="●"/>
            </a:pPr>
            <a:r>
              <a:rPr lang="tr" sz="1500"/>
              <a:t>Our cluster number is unknown</a:t>
            </a:r>
            <a:endParaRPr sz="1500"/>
          </a:p>
          <a:p>
            <a:pPr indent="-323850" lvl="0" marL="457200" rtl="0" algn="l">
              <a:spcBef>
                <a:spcPts val="0"/>
              </a:spcBef>
              <a:spcAft>
                <a:spcPts val="0"/>
              </a:spcAft>
              <a:buSzPts val="1500"/>
              <a:buChar char="●"/>
            </a:pPr>
            <a:r>
              <a:rPr lang="tr" sz="1500"/>
              <a:t>We do not have labeled training data</a:t>
            </a:r>
            <a:endParaRPr/>
          </a:p>
        </p:txBody>
      </p:sp>
      <p:sp>
        <p:nvSpPr>
          <p:cNvPr id="219" name="Google Shape;219;p3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Examples</a:t>
            </a:r>
            <a:endParaRPr b="1" sz="1500"/>
          </a:p>
          <a:p>
            <a:pPr indent="0" lvl="0" marL="0" rtl="0" algn="l">
              <a:spcBef>
                <a:spcPts val="1200"/>
              </a:spcBef>
              <a:spcAft>
                <a:spcPts val="0"/>
              </a:spcAft>
              <a:buNone/>
            </a:pPr>
            <a:r>
              <a:rPr b="1" lang="tr" sz="1300" u="sng"/>
              <a:t>Security</a:t>
            </a:r>
            <a:r>
              <a:rPr b="1" lang="tr" sz="1300" u="sng"/>
              <a:t>:</a:t>
            </a:r>
            <a:r>
              <a:rPr b="1" lang="tr" sz="1500" u="sng"/>
              <a:t> </a:t>
            </a:r>
            <a:endParaRPr b="1" sz="1500" u="sng"/>
          </a:p>
          <a:p>
            <a:pPr indent="0" lvl="0" marL="0" rtl="0" algn="l">
              <a:spcBef>
                <a:spcPts val="1200"/>
              </a:spcBef>
              <a:spcAft>
                <a:spcPts val="0"/>
              </a:spcAft>
              <a:buNone/>
            </a:pPr>
            <a:r>
              <a:rPr lang="tr" sz="1500"/>
              <a:t>Clustering anomaly detection where unusual data points in datasets are identified</a:t>
            </a:r>
            <a:endParaRPr sz="1500"/>
          </a:p>
          <a:p>
            <a:pPr indent="0" lvl="0" marL="0" rtl="0" algn="l">
              <a:spcBef>
                <a:spcPts val="1200"/>
              </a:spcBef>
              <a:spcAft>
                <a:spcPts val="0"/>
              </a:spcAft>
              <a:buNone/>
            </a:pPr>
            <a:r>
              <a:rPr b="1" lang="tr" sz="1300" u="sng"/>
              <a:t>Marketing:</a:t>
            </a:r>
            <a:endParaRPr b="1" sz="1300" u="sng"/>
          </a:p>
          <a:p>
            <a:pPr indent="0" lvl="0" marL="0" rtl="0" algn="l">
              <a:spcBef>
                <a:spcPts val="1200"/>
              </a:spcBef>
              <a:spcAft>
                <a:spcPts val="1200"/>
              </a:spcAft>
              <a:buNone/>
            </a:pPr>
            <a:r>
              <a:rPr lang="tr" sz="1500"/>
              <a:t>Relationship mining, where it finds relationships between data points</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animEffect filter="fade" transition="in">
                                      <p:cBhvr>
                                        <p:cTn dur="1000"/>
                                        <p:tgtEl>
                                          <p:spTgt spid="2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animEffect filter="fade" transition="in">
                                      <p:cBhvr>
                                        <p:cTn dur="1000"/>
                                        <p:tgtEl>
                                          <p:spTgt spid="2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animEffect filter="fade" transition="in">
                                      <p:cBhvr>
                                        <p:cTn dur="1000"/>
                                        <p:tgtEl>
                                          <p:spTgt spid="2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3" st="3"/>
                                            </p:txEl>
                                          </p:spTgt>
                                        </p:tgtEl>
                                        <p:attrNameLst>
                                          <p:attrName>style.visibility</p:attrName>
                                        </p:attrNameLst>
                                      </p:cBhvr>
                                      <p:to>
                                        <p:strVal val="visible"/>
                                      </p:to>
                                    </p:set>
                                    <p:animEffect filter="fade" transition="in">
                                      <p:cBhvr>
                                        <p:cTn dur="1000"/>
                                        <p:tgtEl>
                                          <p:spTgt spid="2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4" st="4"/>
                                            </p:txEl>
                                          </p:spTgt>
                                        </p:tgtEl>
                                        <p:attrNameLst>
                                          <p:attrName>style.visibility</p:attrName>
                                        </p:attrNameLst>
                                      </p:cBhvr>
                                      <p:to>
                                        <p:strVal val="visible"/>
                                      </p:to>
                                    </p:set>
                                    <p:animEffect filter="fade" transition="in">
                                      <p:cBhvr>
                                        <p:cTn dur="1000"/>
                                        <p:tgtEl>
                                          <p:spTgt spid="2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5" st="5"/>
                                            </p:txEl>
                                          </p:spTgt>
                                        </p:tgtEl>
                                        <p:attrNameLst>
                                          <p:attrName>style.visibility</p:attrName>
                                        </p:attrNameLst>
                                      </p:cBhvr>
                                      <p:to>
                                        <p:strVal val="visible"/>
                                      </p:to>
                                    </p:set>
                                    <p:animEffect filter="fade" transition="in">
                                      <p:cBhvr>
                                        <p:cTn dur="1000"/>
                                        <p:tgtEl>
                                          <p:spTgt spid="2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6" st="6"/>
                                            </p:txEl>
                                          </p:spTgt>
                                        </p:tgtEl>
                                        <p:attrNameLst>
                                          <p:attrName>style.visibility</p:attrName>
                                        </p:attrNameLst>
                                      </p:cBhvr>
                                      <p:to>
                                        <p:strVal val="visible"/>
                                      </p:to>
                                    </p:set>
                                    <p:animEffect filter="fade" transition="in">
                                      <p:cBhvr>
                                        <p:cTn dur="1000"/>
                                        <p:tgtEl>
                                          <p:spTgt spid="2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10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10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10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1000"/>
                                        <p:tgtEl>
                                          <p:spTgt spid="2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1000"/>
                                        <p:tgtEl>
                                          <p:spTgt spid="21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Unsupervised Learning Algorithms</a:t>
            </a:r>
            <a:endParaRPr/>
          </a:p>
        </p:txBody>
      </p:sp>
      <p:sp>
        <p:nvSpPr>
          <p:cNvPr id="225" name="Google Shape;225;p37"/>
          <p:cNvSpPr txBox="1"/>
          <p:nvPr>
            <p:ph idx="1" type="body"/>
          </p:nvPr>
        </p:nvSpPr>
        <p:spPr>
          <a:xfrm>
            <a:off x="311700" y="1152475"/>
            <a:ext cx="39999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Clustering</a:t>
            </a:r>
            <a:endParaRPr b="1" sz="1500"/>
          </a:p>
          <a:p>
            <a:pPr indent="-323850" lvl="0" marL="457200" rtl="0" algn="l">
              <a:spcBef>
                <a:spcPts val="0"/>
              </a:spcBef>
              <a:spcAft>
                <a:spcPts val="0"/>
              </a:spcAft>
              <a:buSzPts val="1500"/>
              <a:buChar char="●"/>
            </a:pPr>
            <a:r>
              <a:rPr lang="tr" sz="1500"/>
              <a:t>Centroid-based</a:t>
            </a:r>
            <a:endParaRPr sz="1500"/>
          </a:p>
          <a:p>
            <a:pPr indent="-323850" lvl="0" marL="457200" rtl="0" algn="l">
              <a:spcBef>
                <a:spcPts val="0"/>
              </a:spcBef>
              <a:spcAft>
                <a:spcPts val="0"/>
              </a:spcAft>
              <a:buSzPts val="1500"/>
              <a:buChar char="●"/>
            </a:pPr>
            <a:r>
              <a:rPr lang="tr" sz="1500"/>
              <a:t>Density-based Spatial Clustering (DBSCAN)</a:t>
            </a:r>
            <a:endParaRPr sz="1500"/>
          </a:p>
          <a:p>
            <a:pPr indent="-323850" lvl="0" marL="457200" rtl="0" algn="l">
              <a:spcBef>
                <a:spcPts val="0"/>
              </a:spcBef>
              <a:spcAft>
                <a:spcPts val="0"/>
              </a:spcAft>
              <a:buSzPts val="1500"/>
              <a:buChar char="●"/>
            </a:pPr>
            <a:r>
              <a:rPr lang="tr" sz="1500"/>
              <a:t>Hierarchical Cluster Analysis (HCA) </a:t>
            </a:r>
            <a:endParaRPr sz="1500"/>
          </a:p>
          <a:p>
            <a:pPr indent="-323850" lvl="0" marL="457200" rtl="0" algn="l">
              <a:spcBef>
                <a:spcPts val="0"/>
              </a:spcBef>
              <a:spcAft>
                <a:spcPts val="0"/>
              </a:spcAft>
              <a:buSzPts val="1500"/>
              <a:buChar char="●"/>
            </a:pPr>
            <a:r>
              <a:rPr lang="tr" sz="1500"/>
              <a:t>Affinity Propagation</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b="1" lang="tr" sz="1500"/>
              <a:t>Anomaly Detection and Novelty Detection</a:t>
            </a:r>
            <a:endParaRPr b="1" sz="1500"/>
          </a:p>
          <a:p>
            <a:pPr indent="-323850" lvl="0" marL="457200" rtl="0" algn="l">
              <a:spcBef>
                <a:spcPts val="0"/>
              </a:spcBef>
              <a:spcAft>
                <a:spcPts val="0"/>
              </a:spcAft>
              <a:buSzPts val="1500"/>
              <a:buChar char="●"/>
            </a:pPr>
            <a:r>
              <a:rPr lang="tr" sz="1500"/>
              <a:t>One-class SVM</a:t>
            </a:r>
            <a:endParaRPr sz="1500"/>
          </a:p>
          <a:p>
            <a:pPr indent="-323850" lvl="0" marL="457200" rtl="0" algn="l">
              <a:spcBef>
                <a:spcPts val="0"/>
              </a:spcBef>
              <a:spcAft>
                <a:spcPts val="0"/>
              </a:spcAft>
              <a:buSzPts val="1500"/>
              <a:buChar char="●"/>
            </a:pPr>
            <a:r>
              <a:rPr lang="tr" sz="1500"/>
              <a:t>Isolation Forest </a:t>
            </a:r>
            <a:endParaRPr/>
          </a:p>
        </p:txBody>
      </p:sp>
      <p:sp>
        <p:nvSpPr>
          <p:cNvPr id="226" name="Google Shape;226;p3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Visualization and dimensionality reduction</a:t>
            </a:r>
            <a:endParaRPr b="1" sz="1500"/>
          </a:p>
          <a:p>
            <a:pPr indent="-323850" lvl="0" marL="457200" rtl="0" algn="l">
              <a:spcBef>
                <a:spcPts val="0"/>
              </a:spcBef>
              <a:spcAft>
                <a:spcPts val="0"/>
              </a:spcAft>
              <a:buSzPts val="1500"/>
              <a:buChar char="●"/>
            </a:pPr>
            <a:r>
              <a:rPr lang="tr" sz="1500"/>
              <a:t>Principal Component Analysis (PCA) </a:t>
            </a:r>
            <a:endParaRPr sz="1500"/>
          </a:p>
          <a:p>
            <a:pPr indent="-323850" lvl="0" marL="457200" rtl="0" algn="l">
              <a:spcBef>
                <a:spcPts val="0"/>
              </a:spcBef>
              <a:spcAft>
                <a:spcPts val="0"/>
              </a:spcAft>
              <a:buSzPts val="1500"/>
              <a:buChar char="●"/>
            </a:pPr>
            <a:r>
              <a:rPr lang="tr" sz="1500"/>
              <a:t>Kernel PCA </a:t>
            </a:r>
            <a:endParaRPr sz="1500"/>
          </a:p>
          <a:p>
            <a:pPr indent="-323850" lvl="0" marL="457200" rtl="0" algn="l">
              <a:spcBef>
                <a:spcPts val="0"/>
              </a:spcBef>
              <a:spcAft>
                <a:spcPts val="0"/>
              </a:spcAft>
              <a:buSzPts val="1500"/>
              <a:buChar char="●"/>
            </a:pPr>
            <a:r>
              <a:rPr lang="tr" sz="1500"/>
              <a:t>Locally Linear Embedding (LLE)</a:t>
            </a:r>
            <a:endParaRPr sz="1500"/>
          </a:p>
          <a:p>
            <a:pPr indent="-323850" lvl="0" marL="457200" rtl="0" algn="l">
              <a:spcBef>
                <a:spcPts val="0"/>
              </a:spcBef>
              <a:spcAft>
                <a:spcPts val="0"/>
              </a:spcAft>
              <a:buSzPts val="1500"/>
              <a:buChar char="●"/>
            </a:pPr>
            <a:r>
              <a:rPr lang="tr" sz="1500"/>
              <a:t>t-Distributed Stochastic Neighbor Embedding (t-SNE)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tr" sz="1500"/>
              <a:t>Association rule learning </a:t>
            </a:r>
            <a:endParaRPr b="1" sz="1500"/>
          </a:p>
          <a:p>
            <a:pPr indent="-323850" lvl="0" marL="457200" rtl="0" algn="l">
              <a:spcBef>
                <a:spcPts val="0"/>
              </a:spcBef>
              <a:spcAft>
                <a:spcPts val="0"/>
              </a:spcAft>
              <a:buSzPts val="1500"/>
              <a:buChar char="●"/>
            </a:pPr>
            <a:r>
              <a:rPr lang="tr" sz="1500"/>
              <a:t>Apriori</a:t>
            </a:r>
            <a:endParaRPr sz="1500"/>
          </a:p>
          <a:p>
            <a:pPr indent="-323850" lvl="0" marL="457200" rtl="0" algn="l">
              <a:spcBef>
                <a:spcPts val="0"/>
              </a:spcBef>
              <a:spcAft>
                <a:spcPts val="0"/>
              </a:spcAft>
              <a:buSzPts val="1500"/>
              <a:buChar char="●"/>
            </a:pPr>
            <a:r>
              <a:rPr lang="tr" sz="1500"/>
              <a:t>Eclat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6000"/>
              <a:t>Deep </a:t>
            </a:r>
            <a:endParaRPr sz="6000"/>
          </a:p>
          <a:p>
            <a:pPr indent="0" lvl="0" marL="0" rtl="0" algn="ctr">
              <a:spcBef>
                <a:spcPts val="0"/>
              </a:spcBef>
              <a:spcAft>
                <a:spcPts val="0"/>
              </a:spcAft>
              <a:buNone/>
            </a:pPr>
            <a:r>
              <a:rPr lang="tr" sz="6000"/>
              <a:t>Learning</a:t>
            </a:r>
            <a:endParaRPr sz="6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Deep Learning</a:t>
            </a:r>
            <a:endParaRPr/>
          </a:p>
        </p:txBody>
      </p:sp>
      <p:sp>
        <p:nvSpPr>
          <p:cNvPr id="237" name="Google Shape;23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highlight>
                  <a:schemeClr val="lt1"/>
                </a:highlight>
              </a:rPr>
              <a:t>Deep Learning is a subfield of machine learning related to algorithms called neural networks.</a:t>
            </a:r>
            <a:endParaRPr>
              <a:highlight>
                <a:schemeClr val="lt1"/>
              </a:highlight>
            </a:endParaRPr>
          </a:p>
          <a:p>
            <a:pPr indent="0" lvl="0" marL="0" rtl="0" algn="l">
              <a:spcBef>
                <a:spcPts val="1200"/>
              </a:spcBef>
              <a:spcAft>
                <a:spcPts val="0"/>
              </a:spcAft>
              <a:buClr>
                <a:schemeClr val="dk1"/>
              </a:buClr>
              <a:buSzPts val="1100"/>
              <a:buFont typeface="Arial"/>
              <a:buNone/>
            </a:pPr>
            <a:r>
              <a:rPr lang="tr">
                <a:highlight>
                  <a:schemeClr val="lt1"/>
                </a:highlight>
              </a:rPr>
              <a:t>Simply put, deep learning tries to learn from data using neural networks with more neurons, layers, and interconnections.</a:t>
            </a:r>
            <a:endParaRPr>
              <a:highlight>
                <a:schemeClr val="lt1"/>
              </a:highlight>
            </a:endParaRPr>
          </a:p>
          <a:p>
            <a:pPr indent="0" lvl="0" marL="0" rtl="0" algn="l">
              <a:spcBef>
                <a:spcPts val="1200"/>
              </a:spcBef>
              <a:spcAft>
                <a:spcPts val="1200"/>
              </a:spcAft>
              <a:buNone/>
            </a:pPr>
            <a:r>
              <a:t/>
            </a:r>
            <a:endParaRPr>
              <a:highlight>
                <a:schemeClr val="lt1"/>
              </a:highlight>
            </a:endParaRPr>
          </a:p>
        </p:txBody>
      </p:sp>
      <p:pic>
        <p:nvPicPr>
          <p:cNvPr id="238" name="Google Shape;238;p39"/>
          <p:cNvPicPr preferRelativeResize="0"/>
          <p:nvPr/>
        </p:nvPicPr>
        <p:blipFill rotWithShape="1">
          <a:blip r:embed="rId3">
            <a:alphaModFix/>
          </a:blip>
          <a:srcRect b="0" l="0" r="0" t="0"/>
          <a:stretch/>
        </p:blipFill>
        <p:spPr>
          <a:xfrm>
            <a:off x="4571989" y="2433137"/>
            <a:ext cx="3975760" cy="2268416"/>
          </a:xfrm>
          <a:prstGeom prst="rect">
            <a:avLst/>
          </a:prstGeom>
          <a:noFill/>
          <a:ln>
            <a:noFill/>
          </a:ln>
        </p:spPr>
      </p:pic>
      <p:pic>
        <p:nvPicPr>
          <p:cNvPr id="239" name="Google Shape;239;p39"/>
          <p:cNvPicPr preferRelativeResize="0"/>
          <p:nvPr/>
        </p:nvPicPr>
        <p:blipFill rotWithShape="1">
          <a:blip r:embed="rId4">
            <a:alphaModFix/>
          </a:blip>
          <a:srcRect b="0" l="0" r="0" t="0"/>
          <a:stretch/>
        </p:blipFill>
        <p:spPr>
          <a:xfrm>
            <a:off x="605356" y="2606801"/>
            <a:ext cx="3574116" cy="19210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Effect filter="fade" transition="in">
                                      <p:cBhvr>
                                        <p:cTn dur="1000"/>
                                        <p:tgtEl>
                                          <p:spTgt spid="2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animEffect filter="fade" transition="in">
                                      <p:cBhvr>
                                        <p:cTn dur="1000"/>
                                        <p:tgtEl>
                                          <p:spTgt spid="2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animEffect filter="fade" transition="in">
                                      <p:cBhvr>
                                        <p:cTn dur="1000"/>
                                        <p:tgtEl>
                                          <p:spTgt spid="23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Historical Development of Deep Learning</a:t>
            </a:r>
            <a:endParaRPr/>
          </a:p>
        </p:txBody>
      </p:sp>
      <p:sp>
        <p:nvSpPr>
          <p:cNvPr id="245" name="Google Shape;245;p40"/>
          <p:cNvSpPr txBox="1"/>
          <p:nvPr>
            <p:ph idx="1" type="body"/>
          </p:nvPr>
        </p:nvSpPr>
        <p:spPr>
          <a:xfrm>
            <a:off x="311700" y="1152475"/>
            <a:ext cx="5344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highlight>
                  <a:schemeClr val="lt1"/>
                </a:highlight>
              </a:rPr>
              <a:t>1. Wave</a:t>
            </a:r>
            <a:r>
              <a:rPr b="1" lang="tr">
                <a:highlight>
                  <a:schemeClr val="lt1"/>
                </a:highlight>
              </a:rPr>
              <a:t> - Cybernetics (1940-1960): </a:t>
            </a:r>
            <a:endParaRPr b="1">
              <a:highlight>
                <a:schemeClr val="lt1"/>
              </a:highlight>
            </a:endParaRPr>
          </a:p>
          <a:p>
            <a:pPr indent="0" lvl="0" marL="0" rtl="0" algn="l">
              <a:spcBef>
                <a:spcPts val="1200"/>
              </a:spcBef>
              <a:spcAft>
                <a:spcPts val="0"/>
              </a:spcAft>
              <a:buClr>
                <a:schemeClr val="dk1"/>
              </a:buClr>
              <a:buSzPts val="1100"/>
              <a:buFont typeface="Arial"/>
              <a:buNone/>
            </a:pPr>
            <a:r>
              <a:rPr lang="tr">
                <a:highlight>
                  <a:schemeClr val="lt1"/>
                </a:highlight>
              </a:rPr>
              <a:t>Beginning with McCulloch-Pitts' development of the neuron in the network as an attempt to imitate the biological neuron, Cybernetics is the earliest predecessor of modern Deep Learning, based on the idea of how the human brain learns.</a:t>
            </a:r>
            <a:endParaRPr>
              <a:highlight>
                <a:schemeClr val="lt1"/>
              </a:highlight>
            </a:endParaRPr>
          </a:p>
          <a:p>
            <a:pPr indent="0" lvl="0" marL="0" rtl="0" algn="l">
              <a:spcBef>
                <a:spcPts val="1200"/>
              </a:spcBef>
              <a:spcAft>
                <a:spcPts val="0"/>
              </a:spcAft>
              <a:buClr>
                <a:schemeClr val="dk1"/>
              </a:buClr>
              <a:buSzPts val="1100"/>
              <a:buFont typeface="Arial"/>
              <a:buNone/>
            </a:pPr>
            <a:r>
              <a:rPr lang="tr">
                <a:highlight>
                  <a:schemeClr val="lt1"/>
                </a:highlight>
              </a:rPr>
              <a:t>This model, whose output is linear, was taking various inputs and weight values given by a human for each input. This model was only outputting True/False based on input and weights.</a:t>
            </a:r>
            <a:endParaRPr>
              <a:highlight>
                <a:schemeClr val="lt1"/>
              </a:highlight>
            </a:endParaRPr>
          </a:p>
          <a:p>
            <a:pPr indent="0" lvl="0" marL="0" rtl="0" algn="l">
              <a:spcBef>
                <a:spcPts val="1200"/>
              </a:spcBef>
              <a:spcAft>
                <a:spcPts val="1200"/>
              </a:spcAft>
              <a:buClr>
                <a:schemeClr val="dk1"/>
              </a:buClr>
              <a:buSzPts val="1100"/>
              <a:buFont typeface="Arial"/>
              <a:buNone/>
            </a:pPr>
            <a:r>
              <a:rPr lang="tr">
                <a:highlight>
                  <a:schemeClr val="lt1"/>
                </a:highlight>
              </a:rPr>
              <a:t>In the late 1950s, the American psychologist Frank Rosenblatt developed the Perceptron, which would automatically learn weight values.</a:t>
            </a:r>
            <a:endParaRPr>
              <a:highlight>
                <a:schemeClr val="lt1"/>
              </a:highlight>
            </a:endParaRPr>
          </a:p>
        </p:txBody>
      </p:sp>
      <p:pic>
        <p:nvPicPr>
          <p:cNvPr id="246" name="Google Shape;246;p40"/>
          <p:cNvPicPr preferRelativeResize="0"/>
          <p:nvPr/>
        </p:nvPicPr>
        <p:blipFill>
          <a:blip r:embed="rId3">
            <a:alphaModFix/>
          </a:blip>
          <a:stretch>
            <a:fillRect/>
          </a:stretch>
        </p:blipFill>
        <p:spPr>
          <a:xfrm>
            <a:off x="5975550" y="1152475"/>
            <a:ext cx="2714625" cy="333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1000"/>
                                        <p:tgtEl>
                                          <p:spTgt spid="2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animEffect filter="fade" transition="in">
                                      <p:cBhvr>
                                        <p:cTn dur="1000"/>
                                        <p:tgtEl>
                                          <p:spTgt spid="2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animEffect filter="fade" transition="in">
                                      <p:cBhvr>
                                        <p:cTn dur="1000"/>
                                        <p:tgtEl>
                                          <p:spTgt spid="2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animEffect filter="fade" transition="in">
                                      <p:cBhvr>
                                        <p:cTn dur="1000"/>
                                        <p:tgtEl>
                                          <p:spTgt spid="24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Historical Development of Deep Learning</a:t>
            </a:r>
            <a:endParaRPr/>
          </a:p>
          <a:p>
            <a:pPr indent="0" lvl="0" marL="0" rtl="0" algn="l">
              <a:spcBef>
                <a:spcPts val="0"/>
              </a:spcBef>
              <a:spcAft>
                <a:spcPts val="0"/>
              </a:spcAft>
              <a:buNone/>
            </a:pPr>
            <a:r>
              <a:t/>
            </a:r>
            <a:endParaRPr/>
          </a:p>
        </p:txBody>
      </p:sp>
      <p:sp>
        <p:nvSpPr>
          <p:cNvPr id="252" name="Google Shape;252;p41"/>
          <p:cNvSpPr txBox="1"/>
          <p:nvPr>
            <p:ph idx="1" type="body"/>
          </p:nvPr>
        </p:nvSpPr>
        <p:spPr>
          <a:xfrm>
            <a:off x="311700" y="1152475"/>
            <a:ext cx="5592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tr">
                <a:highlight>
                  <a:schemeClr val="lt1"/>
                </a:highlight>
              </a:rPr>
              <a:t>2. Wave - Connectionism (1980-1990): </a:t>
            </a:r>
            <a:endParaRPr b="1">
              <a:highlight>
                <a:schemeClr val="lt1"/>
              </a:highlight>
            </a:endParaRPr>
          </a:p>
          <a:p>
            <a:pPr indent="0" lvl="0" marL="0" rtl="0" algn="l">
              <a:spcBef>
                <a:spcPts val="1200"/>
              </a:spcBef>
              <a:spcAft>
                <a:spcPts val="0"/>
              </a:spcAft>
              <a:buClr>
                <a:schemeClr val="dk1"/>
              </a:buClr>
              <a:buSzPts val="1100"/>
              <a:buFont typeface="Arial"/>
              <a:buNone/>
            </a:pPr>
            <a:r>
              <a:rPr lang="tr">
                <a:highlight>
                  <a:schemeClr val="lt1"/>
                </a:highlight>
              </a:rPr>
              <a:t>This approach is inspired by the cognitive sciences.</a:t>
            </a:r>
            <a:endParaRPr>
              <a:highlight>
                <a:schemeClr val="lt1"/>
              </a:highlight>
            </a:endParaRPr>
          </a:p>
          <a:p>
            <a:pPr indent="0" lvl="0" marL="0" rtl="0" algn="l">
              <a:spcBef>
                <a:spcPts val="1200"/>
              </a:spcBef>
              <a:spcAft>
                <a:spcPts val="0"/>
              </a:spcAft>
              <a:buClr>
                <a:schemeClr val="dk1"/>
              </a:buClr>
              <a:buSzPts val="1100"/>
              <a:buFont typeface="Arial"/>
              <a:buNone/>
            </a:pPr>
            <a:r>
              <a:rPr lang="tr">
                <a:highlight>
                  <a:schemeClr val="lt1"/>
                </a:highlight>
              </a:rPr>
              <a:t>The concept of Artificial Neural Network (ANN) was introduced at this time. The main idea behind ANNs was to develop a network of individual units that can be programmed to achieve intelligent behavior.</a:t>
            </a:r>
            <a:endParaRPr>
              <a:highlight>
                <a:schemeClr val="lt1"/>
              </a:highlight>
            </a:endParaRPr>
          </a:p>
          <a:p>
            <a:pPr indent="0" lvl="0" marL="0" rtl="0" algn="l">
              <a:spcBef>
                <a:spcPts val="1200"/>
              </a:spcBef>
              <a:spcAft>
                <a:spcPts val="0"/>
              </a:spcAft>
              <a:buClr>
                <a:schemeClr val="dk1"/>
              </a:buClr>
              <a:buSzPts val="1100"/>
              <a:buFont typeface="Arial"/>
              <a:buNone/>
            </a:pPr>
            <a:r>
              <a:rPr lang="tr">
                <a:highlight>
                  <a:schemeClr val="lt1"/>
                </a:highlight>
              </a:rPr>
              <a:t>With this concept, the concept of hidden layers was introduced for the first time.</a:t>
            </a:r>
            <a:endParaRPr>
              <a:highlight>
                <a:schemeClr val="lt1"/>
              </a:highlight>
            </a:endParaRPr>
          </a:p>
          <a:p>
            <a:pPr indent="0" lvl="0" marL="0" rtl="0" algn="l">
              <a:spcBef>
                <a:spcPts val="1200"/>
              </a:spcBef>
              <a:spcAft>
                <a:spcPts val="1200"/>
              </a:spcAft>
              <a:buNone/>
            </a:pPr>
            <a:r>
              <a:rPr lang="tr">
                <a:highlight>
                  <a:schemeClr val="lt1"/>
                </a:highlight>
              </a:rPr>
              <a:t>But in the mid-1990s, startups based on AI started making unrealistic claims, so investors backed off. For this reason, applications were very few until the beginning of the 2000s.</a:t>
            </a:r>
            <a:endParaRPr>
              <a:highlight>
                <a:schemeClr val="lt1"/>
              </a:highlight>
            </a:endParaRPr>
          </a:p>
        </p:txBody>
      </p:sp>
      <p:pic>
        <p:nvPicPr>
          <p:cNvPr id="253" name="Google Shape;253;p41"/>
          <p:cNvPicPr preferRelativeResize="0"/>
          <p:nvPr/>
        </p:nvPicPr>
        <p:blipFill>
          <a:blip r:embed="rId3">
            <a:alphaModFix/>
          </a:blip>
          <a:stretch>
            <a:fillRect/>
          </a:stretch>
        </p:blipFill>
        <p:spPr>
          <a:xfrm>
            <a:off x="5904300" y="1542650"/>
            <a:ext cx="3087299" cy="2058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1000"/>
                                        <p:tgtEl>
                                          <p:spTgt spid="2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animEffect filter="fade" transition="in">
                                      <p:cBhvr>
                                        <p:cTn dur="1000"/>
                                        <p:tgtEl>
                                          <p:spTgt spid="25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Fethi Tekyaygil</a:t>
            </a:r>
            <a:endParaRPr/>
          </a:p>
        </p:txBody>
      </p:sp>
      <p:sp>
        <p:nvSpPr>
          <p:cNvPr id="69" name="Google Shape;69;p15"/>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TekyaygilFethi</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fethi-tekyaygil</a:t>
            </a:r>
            <a:endParaRPr/>
          </a:p>
          <a:p>
            <a:pPr indent="0" lvl="0" marL="0" rtl="0" algn="ctr">
              <a:lnSpc>
                <a:spcPct val="90000"/>
              </a:lnSpc>
              <a:spcBef>
                <a:spcPts val="800"/>
              </a:spcBef>
              <a:spcAft>
                <a:spcPts val="0"/>
              </a:spcAft>
              <a:buClr>
                <a:schemeClr val="dk1"/>
              </a:buClr>
              <a:buSzPts val="1400"/>
              <a:buNone/>
            </a:pPr>
            <a:r>
              <a:rPr b="1" lang="tr" sz="1400"/>
              <a:t>Twitter</a:t>
            </a:r>
            <a:r>
              <a:rPr b="1" lang="tr" sz="1400"/>
              <a:t>: </a:t>
            </a:r>
            <a:r>
              <a:rPr lang="tr" sz="1400"/>
              <a:t>fethidev</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Derin Öğrenme’nin Tarihsel Gelişimi</a:t>
            </a:r>
            <a:endParaRPr/>
          </a:p>
        </p:txBody>
      </p:sp>
      <p:sp>
        <p:nvSpPr>
          <p:cNvPr id="259" name="Google Shape;259;p42"/>
          <p:cNvSpPr txBox="1"/>
          <p:nvPr>
            <p:ph idx="1" type="body"/>
          </p:nvPr>
        </p:nvSpPr>
        <p:spPr>
          <a:xfrm>
            <a:off x="311700" y="1152475"/>
            <a:ext cx="525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highlight>
                  <a:schemeClr val="lt1"/>
                </a:highlight>
              </a:rPr>
              <a:t>3. Deep Learning (2006-)</a:t>
            </a:r>
            <a:r>
              <a:rPr b="1" lang="tr">
                <a:highlight>
                  <a:schemeClr val="lt1"/>
                </a:highlight>
              </a:rPr>
              <a:t>: </a:t>
            </a:r>
            <a:endParaRPr>
              <a:highlight>
                <a:schemeClr val="lt1"/>
              </a:highlight>
            </a:endParaRPr>
          </a:p>
          <a:p>
            <a:pPr indent="0" lvl="0" marL="0" rtl="0" algn="l">
              <a:spcBef>
                <a:spcPts val="1200"/>
              </a:spcBef>
              <a:spcAft>
                <a:spcPts val="0"/>
              </a:spcAft>
              <a:buClr>
                <a:schemeClr val="dk1"/>
              </a:buClr>
              <a:buSzPts val="1100"/>
              <a:buFont typeface="Arial"/>
              <a:buNone/>
            </a:pPr>
            <a:r>
              <a:rPr lang="tr">
                <a:highlight>
                  <a:schemeClr val="lt1"/>
                </a:highlight>
              </a:rPr>
              <a:t>In 2006, Geoffrey Hinton trained the Deep Belief Network.</a:t>
            </a:r>
            <a:endParaRPr>
              <a:highlight>
                <a:schemeClr val="lt1"/>
              </a:highlight>
            </a:endParaRPr>
          </a:p>
          <a:p>
            <a:pPr indent="0" lvl="0" marL="0" rtl="0" algn="l">
              <a:spcBef>
                <a:spcPts val="1200"/>
              </a:spcBef>
              <a:spcAft>
                <a:spcPts val="0"/>
              </a:spcAft>
              <a:buClr>
                <a:schemeClr val="dk1"/>
              </a:buClr>
              <a:buSzPts val="1100"/>
              <a:buFont typeface="Arial"/>
              <a:buNone/>
            </a:pPr>
            <a:r>
              <a:rPr lang="tr">
                <a:highlight>
                  <a:schemeClr val="lt1"/>
                </a:highlight>
              </a:rPr>
              <a:t>The advances provided by Geoffrey Hinton have been used by other researchers to train different types of Deep Webs. This enabled researchers around the world to train more complex neural networks and led to the popularization of the term Deep Learning.</a:t>
            </a:r>
            <a:endParaRPr>
              <a:highlight>
                <a:schemeClr val="lt1"/>
              </a:highlight>
            </a:endParaRPr>
          </a:p>
          <a:p>
            <a:pPr indent="0" lvl="0" marL="0" rtl="0" algn="l">
              <a:spcBef>
                <a:spcPts val="1200"/>
              </a:spcBef>
              <a:spcAft>
                <a:spcPts val="1200"/>
              </a:spcAft>
              <a:buNone/>
            </a:pPr>
            <a:r>
              <a:t/>
            </a:r>
            <a:endParaRPr>
              <a:highlight>
                <a:schemeClr val="lt1"/>
              </a:highlight>
            </a:endParaRPr>
          </a:p>
        </p:txBody>
      </p:sp>
      <p:pic>
        <p:nvPicPr>
          <p:cNvPr id="260" name="Google Shape;260;p42"/>
          <p:cNvPicPr preferRelativeResize="0"/>
          <p:nvPr/>
        </p:nvPicPr>
        <p:blipFill>
          <a:blip r:embed="rId3">
            <a:alphaModFix/>
          </a:blip>
          <a:stretch>
            <a:fillRect/>
          </a:stretch>
        </p:blipFill>
        <p:spPr>
          <a:xfrm>
            <a:off x="5563800" y="1455312"/>
            <a:ext cx="3427750" cy="2810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animEffect filter="fade" transition="in">
                                      <p:cBhvr>
                                        <p:cTn dur="1000"/>
                                        <p:tgtEl>
                                          <p:spTgt spid="2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animEffect filter="fade" transition="in">
                                      <p:cBhvr>
                                        <p:cTn dur="1000"/>
                                        <p:tgtEl>
                                          <p:spTgt spid="2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animEffect filter="fade" transition="in">
                                      <p:cBhvr>
                                        <p:cTn dur="1000"/>
                                        <p:tgtEl>
                                          <p:spTgt spid="2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animEffect filter="fade" transition="in">
                                      <p:cBhvr>
                                        <p:cTn dur="1000"/>
                                        <p:tgtEl>
                                          <p:spTgt spid="25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Artificial Neural Networks</a:t>
            </a:r>
            <a:endParaRPr/>
          </a:p>
        </p:txBody>
      </p:sp>
      <p:sp>
        <p:nvSpPr>
          <p:cNvPr id="266" name="Google Shape;26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Neural networks are information processing systems with interconnected neurons. Using certain algorithms, they can recognize, cluster, and classify hidden patterns and correlations in raw data and continually learn and improve – over time.</a:t>
            </a:r>
            <a:endParaRPr/>
          </a:p>
        </p:txBody>
      </p:sp>
      <p:pic>
        <p:nvPicPr>
          <p:cNvPr id="267" name="Google Shape;267;p43"/>
          <p:cNvPicPr preferRelativeResize="0"/>
          <p:nvPr/>
        </p:nvPicPr>
        <p:blipFill>
          <a:blip r:embed="rId3">
            <a:alphaModFix/>
          </a:blip>
          <a:stretch>
            <a:fillRect/>
          </a:stretch>
        </p:blipFill>
        <p:spPr>
          <a:xfrm>
            <a:off x="400400" y="2205078"/>
            <a:ext cx="4323000" cy="2532750"/>
          </a:xfrm>
          <a:prstGeom prst="rect">
            <a:avLst/>
          </a:prstGeom>
          <a:noFill/>
          <a:ln>
            <a:noFill/>
          </a:ln>
        </p:spPr>
      </p:pic>
      <p:pic>
        <p:nvPicPr>
          <p:cNvPr id="268" name="Google Shape;268;p43"/>
          <p:cNvPicPr preferRelativeResize="0"/>
          <p:nvPr/>
        </p:nvPicPr>
        <p:blipFill>
          <a:blip r:embed="rId4">
            <a:alphaModFix/>
          </a:blip>
          <a:stretch>
            <a:fillRect/>
          </a:stretch>
        </p:blipFill>
        <p:spPr>
          <a:xfrm>
            <a:off x="4928867" y="2409625"/>
            <a:ext cx="3775334" cy="2123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animEffect filter="fade" transition="in">
                                      <p:cBhvr>
                                        <p:cTn dur="1000"/>
                                        <p:tgtEl>
                                          <p:spTgt spid="26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How Artificial Neural Networks Works?</a:t>
            </a:r>
            <a:endParaRPr/>
          </a:p>
        </p:txBody>
      </p:sp>
      <p:sp>
        <p:nvSpPr>
          <p:cNvPr id="274" name="Google Shape;274;p44"/>
          <p:cNvSpPr txBox="1"/>
          <p:nvPr>
            <p:ph idx="1" type="body"/>
          </p:nvPr>
        </p:nvSpPr>
        <p:spPr>
          <a:xfrm>
            <a:off x="311700" y="1152475"/>
            <a:ext cx="5296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The output from each neuron transmits data to the next layer in the network. This causes the output of one node to be the input of the next node. The process of passing data from one layer to the next is called a </a:t>
            </a:r>
            <a:r>
              <a:rPr lang="tr">
                <a:highlight>
                  <a:srgbClr val="C9DAF8"/>
                </a:highlight>
              </a:rPr>
              <a:t>feed-forward operation</a:t>
            </a:r>
            <a:r>
              <a:rPr lang="tr"/>
              <a:t>.</a:t>
            </a:r>
            <a:endParaRPr/>
          </a:p>
          <a:p>
            <a:pPr indent="0" lvl="0" marL="0" rtl="0" algn="l">
              <a:spcBef>
                <a:spcPts val="1200"/>
              </a:spcBef>
              <a:spcAft>
                <a:spcPts val="0"/>
              </a:spcAft>
              <a:buClr>
                <a:schemeClr val="dk1"/>
              </a:buClr>
              <a:buSzPts val="1100"/>
              <a:buFont typeface="Arial"/>
              <a:buNone/>
            </a:pPr>
            <a:r>
              <a:rPr lang="tr"/>
              <a:t>In a neural network, we update the weights of neurons based on the error in the output. This process is known as </a:t>
            </a:r>
            <a:r>
              <a:rPr lang="tr">
                <a:highlight>
                  <a:srgbClr val="C9DAF8"/>
                </a:highlight>
              </a:rPr>
              <a:t>back propagation</a:t>
            </a:r>
            <a:r>
              <a:rPr lang="tr"/>
              <a:t>. Activation functions enable backpropagation as gradients are provided with error to update weights and deviations.</a:t>
            </a:r>
            <a:endParaRPr/>
          </a:p>
          <a:p>
            <a:pPr indent="0" lvl="0" marL="0" rtl="0" algn="l">
              <a:spcBef>
                <a:spcPts val="1200"/>
              </a:spcBef>
              <a:spcAft>
                <a:spcPts val="1200"/>
              </a:spcAft>
              <a:buNone/>
            </a:pPr>
            <a:r>
              <a:t/>
            </a:r>
            <a:endParaRPr/>
          </a:p>
        </p:txBody>
      </p:sp>
      <p:pic>
        <p:nvPicPr>
          <p:cNvPr id="275" name="Google Shape;275;p44"/>
          <p:cNvPicPr preferRelativeResize="0"/>
          <p:nvPr/>
        </p:nvPicPr>
        <p:blipFill>
          <a:blip r:embed="rId3">
            <a:alphaModFix/>
          </a:blip>
          <a:stretch>
            <a:fillRect/>
          </a:stretch>
        </p:blipFill>
        <p:spPr>
          <a:xfrm>
            <a:off x="5698150" y="1361588"/>
            <a:ext cx="3227101" cy="2420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1000"/>
                                        <p:tgtEl>
                                          <p:spTgt spid="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animEffect filter="fade" transition="in">
                                      <p:cBhvr>
                                        <p:cTn dur="1000"/>
                                        <p:tgtEl>
                                          <p:spTgt spid="2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2" st="2"/>
                                            </p:txEl>
                                          </p:spTgt>
                                        </p:tgtEl>
                                        <p:attrNameLst>
                                          <p:attrName>style.visibility</p:attrName>
                                        </p:attrNameLst>
                                      </p:cBhvr>
                                      <p:to>
                                        <p:strVal val="visible"/>
                                      </p:to>
                                    </p:set>
                                    <p:animEffect filter="fade" transition="in">
                                      <p:cBhvr>
                                        <p:cTn dur="1000"/>
                                        <p:tgtEl>
                                          <p:spTgt spid="27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4800"/>
              <a:t>Uses of Deep Learning In Real World</a:t>
            </a:r>
            <a:endParaRPr sz="4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Genetic Disorder Detection</a:t>
            </a:r>
            <a:endParaRPr/>
          </a:p>
        </p:txBody>
      </p:sp>
      <p:sp>
        <p:nvSpPr>
          <p:cNvPr id="286" name="Google Shape;28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Realization of race, nationality, genetic disorder detection from the face shape of people</a:t>
            </a:r>
            <a:endParaRPr/>
          </a:p>
        </p:txBody>
      </p:sp>
      <p:pic>
        <p:nvPicPr>
          <p:cNvPr id="287" name="Google Shape;287;p46"/>
          <p:cNvPicPr preferRelativeResize="0"/>
          <p:nvPr/>
        </p:nvPicPr>
        <p:blipFill rotWithShape="1">
          <a:blip r:embed="rId4">
            <a:alphaModFix/>
          </a:blip>
          <a:srcRect b="7264" l="4693" r="5555" t="25286"/>
          <a:stretch/>
        </p:blipFill>
        <p:spPr>
          <a:xfrm>
            <a:off x="1183200" y="1726275"/>
            <a:ext cx="6777600" cy="2980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Image Classification</a:t>
            </a:r>
            <a:endParaRPr/>
          </a:p>
        </p:txBody>
      </p:sp>
      <p:sp>
        <p:nvSpPr>
          <p:cNvPr id="293" name="Google Shape;293;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Categorizing an image to pre-defined class according to its content</a:t>
            </a:r>
            <a:endParaRPr/>
          </a:p>
        </p:txBody>
      </p:sp>
      <p:pic>
        <p:nvPicPr>
          <p:cNvPr id="294" name="Google Shape;294;p47"/>
          <p:cNvPicPr preferRelativeResize="0"/>
          <p:nvPr/>
        </p:nvPicPr>
        <p:blipFill>
          <a:blip r:embed="rId3">
            <a:alphaModFix/>
          </a:blip>
          <a:stretch>
            <a:fillRect/>
          </a:stretch>
        </p:blipFill>
        <p:spPr>
          <a:xfrm>
            <a:off x="1673935" y="1595600"/>
            <a:ext cx="5796125" cy="32603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Artistic Style Transfer</a:t>
            </a:r>
            <a:endParaRPr/>
          </a:p>
        </p:txBody>
      </p:sp>
      <p:sp>
        <p:nvSpPr>
          <p:cNvPr id="300" name="Google Shape;300;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Blending two images with each other in order to create a new image</a:t>
            </a:r>
            <a:endParaRPr/>
          </a:p>
        </p:txBody>
      </p:sp>
      <p:pic>
        <p:nvPicPr>
          <p:cNvPr id="301" name="Google Shape;301;p48"/>
          <p:cNvPicPr preferRelativeResize="0"/>
          <p:nvPr/>
        </p:nvPicPr>
        <p:blipFill rotWithShape="1">
          <a:blip r:embed="rId3">
            <a:alphaModFix/>
          </a:blip>
          <a:srcRect b="0" l="0" r="0" t="24064"/>
          <a:stretch/>
        </p:blipFill>
        <p:spPr>
          <a:xfrm>
            <a:off x="1310588" y="1783200"/>
            <a:ext cx="6522824" cy="3021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Autonomous Vehicles - Tesla</a:t>
            </a:r>
            <a:endParaRPr/>
          </a:p>
        </p:txBody>
      </p:sp>
      <p:sp>
        <p:nvSpPr>
          <p:cNvPr id="307" name="Google Shape;307;p49"/>
          <p:cNvSpPr txBox="1"/>
          <p:nvPr>
            <p:ph idx="1" type="body"/>
          </p:nvPr>
        </p:nvSpPr>
        <p:spPr>
          <a:xfrm>
            <a:off x="311700" y="1152475"/>
            <a:ext cx="444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a:t>Detecting the environment of autonomous vehicles and shaping the decision-making mechanism according to the perceived</a:t>
            </a:r>
            <a:endParaRPr/>
          </a:p>
          <a:p>
            <a:pPr indent="-317500" lvl="0" marL="457200" rtl="0" algn="l">
              <a:spcBef>
                <a:spcPts val="1200"/>
              </a:spcBef>
              <a:spcAft>
                <a:spcPts val="0"/>
              </a:spcAft>
              <a:buSzPts val="1400"/>
              <a:buChar char="●"/>
            </a:pPr>
            <a:r>
              <a:rPr lang="tr"/>
              <a:t>Tesla's competitive advantage is that they collectively source all their data from the hundreds of thousands of Tesla vehicles currently on the road</a:t>
            </a:r>
            <a:endParaRPr/>
          </a:p>
          <a:p>
            <a:pPr indent="-317500" lvl="0" marL="457200" rtl="0" algn="l">
              <a:spcBef>
                <a:spcPts val="0"/>
              </a:spcBef>
              <a:spcAft>
                <a:spcPts val="0"/>
              </a:spcAft>
              <a:buSzPts val="1400"/>
              <a:buChar char="●"/>
            </a:pPr>
            <a:r>
              <a:rPr lang="tr"/>
              <a:t>This approach of Tesla is called </a:t>
            </a:r>
            <a:r>
              <a:rPr lang="tr">
                <a:highlight>
                  <a:srgbClr val="C9DAF8"/>
                </a:highlight>
              </a:rPr>
              <a:t>imitation learning</a:t>
            </a:r>
            <a:r>
              <a:rPr lang="tr"/>
              <a:t>. It learns algorithms from the decisions, reactions and actions of millions of real drivers around the world</a:t>
            </a:r>
            <a:endParaRPr/>
          </a:p>
          <a:p>
            <a:pPr indent="0" lvl="0" marL="0" rtl="0" algn="l">
              <a:spcBef>
                <a:spcPts val="1200"/>
              </a:spcBef>
              <a:spcAft>
                <a:spcPts val="1200"/>
              </a:spcAft>
              <a:buNone/>
            </a:pPr>
            <a:r>
              <a:t/>
            </a:r>
            <a:endParaRPr/>
          </a:p>
        </p:txBody>
      </p:sp>
      <p:pic>
        <p:nvPicPr>
          <p:cNvPr id="308" name="Google Shape;308;p49"/>
          <p:cNvPicPr preferRelativeResize="0"/>
          <p:nvPr/>
        </p:nvPicPr>
        <p:blipFill>
          <a:blip r:embed="rId3">
            <a:alphaModFix/>
          </a:blip>
          <a:stretch>
            <a:fillRect/>
          </a:stretch>
        </p:blipFill>
        <p:spPr>
          <a:xfrm>
            <a:off x="4856925" y="1593000"/>
            <a:ext cx="3967175" cy="2230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DeepFake</a:t>
            </a:r>
            <a:endParaRPr/>
          </a:p>
        </p:txBody>
      </p:sp>
      <p:sp>
        <p:nvSpPr>
          <p:cNvPr id="314" name="Google Shape;314;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Replacing a person in an existing image or video with another person's image using artificial neural networks with DeepFake</a:t>
            </a:r>
            <a:endParaRPr/>
          </a:p>
        </p:txBody>
      </p:sp>
      <p:pic>
        <p:nvPicPr>
          <p:cNvPr id="315" name="Google Shape;315;p50"/>
          <p:cNvPicPr preferRelativeResize="0"/>
          <p:nvPr/>
        </p:nvPicPr>
        <p:blipFill rotWithShape="1">
          <a:blip r:embed="rId3">
            <a:alphaModFix/>
          </a:blip>
          <a:srcRect b="12247" l="4079" r="2983" t="12103"/>
          <a:stretch/>
        </p:blipFill>
        <p:spPr>
          <a:xfrm>
            <a:off x="176975" y="2571750"/>
            <a:ext cx="4037376" cy="2276876"/>
          </a:xfrm>
          <a:prstGeom prst="rect">
            <a:avLst/>
          </a:prstGeom>
          <a:noFill/>
          <a:ln>
            <a:noFill/>
          </a:ln>
        </p:spPr>
      </p:pic>
      <p:pic>
        <p:nvPicPr>
          <p:cNvPr id="316" name="Google Shape;316;p50"/>
          <p:cNvPicPr preferRelativeResize="0"/>
          <p:nvPr/>
        </p:nvPicPr>
        <p:blipFill rotWithShape="1">
          <a:blip r:embed="rId4">
            <a:alphaModFix/>
          </a:blip>
          <a:srcRect b="13647" l="0" r="0" t="12382"/>
          <a:stretch/>
        </p:blipFill>
        <p:spPr>
          <a:xfrm>
            <a:off x="4332950" y="2571750"/>
            <a:ext cx="4593526" cy="2276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311700" y="445025"/>
            <a:ext cx="8520600" cy="85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Discovery of Compatible Molecules and Proteins for Pharmaceutical Manufacturing</a:t>
            </a:r>
            <a:endParaRPr/>
          </a:p>
        </p:txBody>
      </p:sp>
      <p:sp>
        <p:nvSpPr>
          <p:cNvPr id="322" name="Google Shape;322;p51"/>
          <p:cNvSpPr txBox="1"/>
          <p:nvPr>
            <p:ph idx="1" type="body"/>
          </p:nvPr>
        </p:nvSpPr>
        <p:spPr>
          <a:xfrm>
            <a:off x="311700" y="1380000"/>
            <a:ext cx="4123200" cy="318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Discovery of proteins and molecules that are compatible with each other and can come together in order to control the effect and quality of drugs to be produced for use in disease treatments, as well as their effects on health.</a:t>
            </a:r>
            <a:endParaRPr/>
          </a:p>
        </p:txBody>
      </p:sp>
      <p:pic>
        <p:nvPicPr>
          <p:cNvPr id="323" name="Google Shape;323;p51"/>
          <p:cNvPicPr preferRelativeResize="0"/>
          <p:nvPr/>
        </p:nvPicPr>
        <p:blipFill>
          <a:blip r:embed="rId3">
            <a:alphaModFix/>
          </a:blip>
          <a:stretch>
            <a:fillRect/>
          </a:stretch>
        </p:blipFill>
        <p:spPr>
          <a:xfrm>
            <a:off x="4709200" y="1718862"/>
            <a:ext cx="4123100" cy="251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is Artificial I</a:t>
            </a:r>
            <a:r>
              <a:rPr lang="tr"/>
              <a:t>ntelligence?</a:t>
            </a:r>
            <a:endParaRPr/>
          </a:p>
        </p:txBody>
      </p:sp>
      <p:pic>
        <p:nvPicPr>
          <p:cNvPr id="75" name="Google Shape;75;p16"/>
          <p:cNvPicPr preferRelativeResize="0"/>
          <p:nvPr/>
        </p:nvPicPr>
        <p:blipFill rotWithShape="1">
          <a:blip r:embed="rId3">
            <a:alphaModFix/>
          </a:blip>
          <a:srcRect b="12111" l="0" r="0" t="13216"/>
          <a:stretch/>
        </p:blipFill>
        <p:spPr>
          <a:xfrm>
            <a:off x="398750" y="1634175"/>
            <a:ext cx="4119862" cy="2314575"/>
          </a:xfrm>
          <a:prstGeom prst="rect">
            <a:avLst/>
          </a:prstGeom>
          <a:noFill/>
          <a:ln>
            <a:noFill/>
          </a:ln>
        </p:spPr>
      </p:pic>
      <p:pic>
        <p:nvPicPr>
          <p:cNvPr id="76" name="Google Shape;76;p16"/>
          <p:cNvPicPr preferRelativeResize="0"/>
          <p:nvPr/>
        </p:nvPicPr>
        <p:blipFill rotWithShape="1">
          <a:blip r:embed="rId4">
            <a:alphaModFix/>
          </a:blip>
          <a:srcRect b="0" l="0" r="0" t="0"/>
          <a:stretch/>
        </p:blipFill>
        <p:spPr>
          <a:xfrm>
            <a:off x="4862350" y="1634175"/>
            <a:ext cx="3703350" cy="231457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Face Recognition for Photo Tagging - Facebook</a:t>
            </a:r>
            <a:endParaRPr/>
          </a:p>
        </p:txBody>
      </p:sp>
      <p:sp>
        <p:nvSpPr>
          <p:cNvPr id="329" name="Google Shape;329;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Suggesting tagging by identifying the people in your photos</a:t>
            </a:r>
            <a:endParaRPr/>
          </a:p>
        </p:txBody>
      </p:sp>
      <p:pic>
        <p:nvPicPr>
          <p:cNvPr id="330" name="Google Shape;330;p52"/>
          <p:cNvPicPr preferRelativeResize="0"/>
          <p:nvPr/>
        </p:nvPicPr>
        <p:blipFill rotWithShape="1">
          <a:blip r:embed="rId3">
            <a:alphaModFix/>
          </a:blip>
          <a:srcRect b="9459" l="7832" r="30881" t="1469"/>
          <a:stretch/>
        </p:blipFill>
        <p:spPr>
          <a:xfrm>
            <a:off x="2724763" y="1559650"/>
            <a:ext cx="3694475" cy="3221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Voice Assistant - Siri (Apple)</a:t>
            </a:r>
            <a:endParaRPr/>
          </a:p>
        </p:txBody>
      </p:sp>
      <p:sp>
        <p:nvSpPr>
          <p:cNvPr id="336" name="Google Shape;336;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Communicating with the user by voice and responding to verbal commands</a:t>
            </a:r>
            <a:endParaRPr/>
          </a:p>
        </p:txBody>
      </p:sp>
      <p:pic>
        <p:nvPicPr>
          <p:cNvPr id="337" name="Google Shape;337;p53"/>
          <p:cNvPicPr preferRelativeResize="0"/>
          <p:nvPr/>
        </p:nvPicPr>
        <p:blipFill rotWithShape="1">
          <a:blip r:embed="rId3">
            <a:alphaModFix/>
          </a:blip>
          <a:srcRect b="0" l="0" r="0" t="0"/>
          <a:stretch/>
        </p:blipFill>
        <p:spPr>
          <a:xfrm>
            <a:off x="1163012" y="1632875"/>
            <a:ext cx="6817975" cy="3165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ctrTitle"/>
          </p:nvPr>
        </p:nvSpPr>
        <p:spPr>
          <a:xfrm>
            <a:off x="311708" y="12393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6000"/>
              <a:t>Why Deep Learning Has Become Popular?</a:t>
            </a:r>
            <a:endParaRPr sz="6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Why Deep Learning Has Become Popular?</a:t>
            </a:r>
            <a:endParaRPr/>
          </a:p>
        </p:txBody>
      </p:sp>
      <p:sp>
        <p:nvSpPr>
          <p:cNvPr id="348" name="Google Shape;348;p5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Data Dependency:</a:t>
            </a:r>
            <a:r>
              <a:rPr lang="tr"/>
              <a:t> The key difference between deep learning and traditional machine learning is their performance, which changes as data scales up.</a:t>
            </a:r>
            <a:endParaRPr/>
          </a:p>
          <a:p>
            <a:pPr indent="0" lvl="0" marL="0" rtl="0" algn="l">
              <a:spcBef>
                <a:spcPts val="1200"/>
              </a:spcBef>
              <a:spcAft>
                <a:spcPts val="0"/>
              </a:spcAft>
              <a:buClr>
                <a:schemeClr val="dk1"/>
              </a:buClr>
              <a:buSzPts val="1100"/>
              <a:buFont typeface="Arial"/>
              <a:buNone/>
            </a:pPr>
            <a:r>
              <a:rPr lang="tr"/>
              <a:t>When the data is small, deep learning algorithms do not perform as well. This is because deep learning algorithms need large amounts of data to understand it perfectly.</a:t>
            </a:r>
            <a:endParaRPr/>
          </a:p>
          <a:p>
            <a:pPr indent="0" lvl="0" marL="0" rtl="0" algn="l">
              <a:spcBef>
                <a:spcPts val="1200"/>
              </a:spcBef>
              <a:spcAft>
                <a:spcPts val="1200"/>
              </a:spcAft>
              <a:buNone/>
            </a:pPr>
            <a:r>
              <a:rPr lang="tr"/>
              <a:t>On the other hand, in traditional machine learning, excess data can lead to overfit. (Noisy data)</a:t>
            </a:r>
            <a:endParaRPr/>
          </a:p>
        </p:txBody>
      </p:sp>
      <p:pic>
        <p:nvPicPr>
          <p:cNvPr id="349" name="Google Shape;349;p55"/>
          <p:cNvPicPr preferRelativeResize="0"/>
          <p:nvPr>
            <p:ph idx="1" type="body"/>
          </p:nvPr>
        </p:nvPicPr>
        <p:blipFill rotWithShape="1">
          <a:blip r:embed="rId3">
            <a:alphaModFix/>
          </a:blip>
          <a:srcRect b="0" l="0" r="0" t="0"/>
          <a:stretch/>
        </p:blipFill>
        <p:spPr>
          <a:xfrm>
            <a:off x="5022673" y="1228974"/>
            <a:ext cx="3809700" cy="262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animEffect filter="fade" transition="in">
                                      <p:cBhvr>
                                        <p:cTn dur="1000"/>
                                        <p:tgtEl>
                                          <p:spTgt spid="3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animEffect filter="fade" transition="in">
                                      <p:cBhvr>
                                        <p:cTn dur="1000"/>
                                        <p:tgtEl>
                                          <p:spTgt spid="3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animEffect filter="fade" transition="in">
                                      <p:cBhvr>
                                        <p:cTn dur="1000"/>
                                        <p:tgtEl>
                                          <p:spTgt spid="34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Why Deep Learning Has Become Popular?</a:t>
            </a:r>
            <a:endParaRPr/>
          </a:p>
        </p:txBody>
      </p:sp>
      <p:sp>
        <p:nvSpPr>
          <p:cNvPr id="355" name="Google Shape;355;p56"/>
          <p:cNvSpPr txBox="1"/>
          <p:nvPr>
            <p:ph idx="1" type="body"/>
          </p:nvPr>
        </p:nvSpPr>
        <p:spPr>
          <a:xfrm>
            <a:off x="311700" y="1152475"/>
            <a:ext cx="8227500" cy="35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Feature Engineering:</a:t>
            </a:r>
            <a:r>
              <a:rPr lang="tr"/>
              <a:t> In Machine Learning, most of the features need to be defined by an expert and then manually coded by domain and data type. (For example, a doctor is more likely to label the values of a tumor)</a:t>
            </a:r>
            <a:endParaRPr/>
          </a:p>
          <a:p>
            <a:pPr indent="0" lvl="0" marL="0" rtl="0" algn="l">
              <a:spcBef>
                <a:spcPts val="1200"/>
              </a:spcBef>
              <a:spcAft>
                <a:spcPts val="0"/>
              </a:spcAft>
              <a:buClr>
                <a:schemeClr val="dk1"/>
              </a:buClr>
              <a:buSzPts val="1100"/>
              <a:buFont typeface="Arial"/>
              <a:buNone/>
            </a:pPr>
            <a:r>
              <a:rPr lang="tr"/>
              <a:t>Deep learning algorithms will try to learn high-level features from the data, thus reducing the task of engineering new features for each problem.</a:t>
            </a:r>
            <a:endParaRPr/>
          </a:p>
          <a:p>
            <a:pPr indent="0" lvl="0" marL="0" rtl="0" algn="l">
              <a:spcBef>
                <a:spcPts val="1200"/>
              </a:spcBef>
              <a:spcAft>
                <a:spcPts val="1200"/>
              </a:spcAft>
              <a:buNone/>
            </a:pPr>
            <a:r>
              <a:t/>
            </a:r>
            <a:endParaRPr/>
          </a:p>
        </p:txBody>
      </p:sp>
      <p:pic>
        <p:nvPicPr>
          <p:cNvPr id="356" name="Google Shape;356;p56"/>
          <p:cNvPicPr preferRelativeResize="0"/>
          <p:nvPr/>
        </p:nvPicPr>
        <p:blipFill rotWithShape="1">
          <a:blip r:embed="rId3">
            <a:alphaModFix/>
          </a:blip>
          <a:srcRect b="0" l="0" r="0" t="20306"/>
          <a:stretch/>
        </p:blipFill>
        <p:spPr>
          <a:xfrm>
            <a:off x="311700" y="3121675"/>
            <a:ext cx="5053476" cy="1391325"/>
          </a:xfrm>
          <a:prstGeom prst="rect">
            <a:avLst/>
          </a:prstGeom>
          <a:noFill/>
          <a:ln>
            <a:noFill/>
          </a:ln>
        </p:spPr>
      </p:pic>
      <p:pic>
        <p:nvPicPr>
          <p:cNvPr id="357" name="Google Shape;357;p56"/>
          <p:cNvPicPr preferRelativeResize="0"/>
          <p:nvPr/>
        </p:nvPicPr>
        <p:blipFill>
          <a:blip r:embed="rId4">
            <a:alphaModFix/>
          </a:blip>
          <a:stretch>
            <a:fillRect/>
          </a:stretch>
        </p:blipFill>
        <p:spPr>
          <a:xfrm>
            <a:off x="5541700" y="2965300"/>
            <a:ext cx="3290600" cy="170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xEl>
                                              <p:pRg end="0" st="0"/>
                                            </p:txEl>
                                          </p:spTgt>
                                        </p:tgtEl>
                                        <p:attrNameLst>
                                          <p:attrName>style.visibility</p:attrName>
                                        </p:attrNameLst>
                                      </p:cBhvr>
                                      <p:to>
                                        <p:strVal val="visible"/>
                                      </p:to>
                                    </p:set>
                                    <p:animEffect filter="fade" transition="in">
                                      <p:cBhvr>
                                        <p:cTn dur="1000"/>
                                        <p:tgtEl>
                                          <p:spTgt spid="3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xEl>
                                              <p:pRg end="1" st="1"/>
                                            </p:txEl>
                                          </p:spTgt>
                                        </p:tgtEl>
                                        <p:attrNameLst>
                                          <p:attrName>style.visibility</p:attrName>
                                        </p:attrNameLst>
                                      </p:cBhvr>
                                      <p:to>
                                        <p:strVal val="visible"/>
                                      </p:to>
                                    </p:set>
                                    <p:animEffect filter="fade" transition="in">
                                      <p:cBhvr>
                                        <p:cTn dur="1000"/>
                                        <p:tgtEl>
                                          <p:spTgt spid="3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xEl>
                                              <p:pRg end="2" st="2"/>
                                            </p:txEl>
                                          </p:spTgt>
                                        </p:tgtEl>
                                        <p:attrNameLst>
                                          <p:attrName>style.visibility</p:attrName>
                                        </p:attrNameLst>
                                      </p:cBhvr>
                                      <p:to>
                                        <p:strVal val="visible"/>
                                      </p:to>
                                    </p:set>
                                    <p:animEffect filter="fade" transition="in">
                                      <p:cBhvr>
                                        <p:cTn dur="1000"/>
                                        <p:tgtEl>
                                          <p:spTgt spid="3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Why Deep Learning Has Become Popular?</a:t>
            </a:r>
            <a:endParaRPr/>
          </a:p>
        </p:txBody>
      </p:sp>
      <p:sp>
        <p:nvSpPr>
          <p:cNvPr id="363" name="Google Shape;363;p57"/>
          <p:cNvSpPr txBox="1"/>
          <p:nvPr>
            <p:ph idx="1" type="body"/>
          </p:nvPr>
        </p:nvSpPr>
        <p:spPr>
          <a:xfrm>
            <a:off x="311700" y="1152475"/>
            <a:ext cx="8227500" cy="35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Problem Solving Approach: </a:t>
            </a:r>
            <a:r>
              <a:rPr lang="tr"/>
              <a:t>When solving a problem using traditional machine learning algorithm, it is usually used to break the problem into different parts, solve them one by one, and combine them to get the result. (Divide and Conquer) Deep learning, by contrast, advocates solving the problem end-to-end.</a:t>
            </a:r>
            <a:endParaRPr/>
          </a:p>
          <a:p>
            <a:pPr indent="0" lvl="0" marL="0" rtl="0" algn="l">
              <a:spcBef>
                <a:spcPts val="1200"/>
              </a:spcBef>
              <a:spcAft>
                <a:spcPts val="0"/>
              </a:spcAft>
              <a:buNone/>
            </a:pPr>
            <a:r>
              <a:rPr b="1" lang="tr">
                <a:highlight>
                  <a:srgbClr val="C9DAF8"/>
                </a:highlight>
              </a:rPr>
              <a:t>Problem:</a:t>
            </a:r>
            <a:r>
              <a:rPr b="1" lang="tr">
                <a:highlight>
                  <a:schemeClr val="lt1"/>
                </a:highlight>
              </a:rPr>
              <a:t> </a:t>
            </a:r>
            <a:r>
              <a:rPr lang="tr"/>
              <a:t>Detecting what and where multiple objects are.</a:t>
            </a:r>
            <a:endParaRPr/>
          </a:p>
          <a:p>
            <a:pPr indent="0" lvl="0" marL="0" rtl="0" algn="l">
              <a:spcBef>
                <a:spcPts val="1200"/>
              </a:spcBef>
              <a:spcAft>
                <a:spcPts val="0"/>
              </a:spcAft>
              <a:buNone/>
            </a:pPr>
            <a:r>
              <a:rPr b="1" lang="tr">
                <a:highlight>
                  <a:srgbClr val="00FF00"/>
                </a:highlight>
              </a:rPr>
              <a:t>ML approach:</a:t>
            </a:r>
            <a:r>
              <a:rPr lang="tr"/>
              <a:t> The problem is divided into two steps, object detection and object recognition. The image is reviewed and all possible objects are found then object recognition algorithms are used to identify all objects.</a:t>
            </a:r>
            <a:endParaRPr/>
          </a:p>
          <a:p>
            <a:pPr indent="0" lvl="0" marL="0" rtl="0" algn="l">
              <a:spcBef>
                <a:spcPts val="1200"/>
              </a:spcBef>
              <a:spcAft>
                <a:spcPts val="1200"/>
              </a:spcAft>
              <a:buNone/>
            </a:pPr>
            <a:r>
              <a:rPr b="1" lang="tr">
                <a:highlight>
                  <a:srgbClr val="FF0000"/>
                </a:highlight>
              </a:rPr>
              <a:t>DL approach:</a:t>
            </a:r>
            <a:r>
              <a:rPr b="1" lang="tr"/>
              <a:t> </a:t>
            </a:r>
            <a:r>
              <a:rPr lang="tr"/>
              <a:t>The process is done end-to-end, in the output of the image given to an artificial neural network, the location is obtained along with the object name.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1000"/>
                                        <p:tgtEl>
                                          <p:spTgt spid="3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animEffect filter="fade" transition="in">
                                      <p:cBhvr>
                                        <p:cTn dur="1000"/>
                                        <p:tgtEl>
                                          <p:spTgt spid="3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animEffect filter="fade" transition="in">
                                      <p:cBhvr>
                                        <p:cTn dur="1000"/>
                                        <p:tgtEl>
                                          <p:spTgt spid="3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3" st="3"/>
                                            </p:txEl>
                                          </p:spTgt>
                                        </p:tgtEl>
                                        <p:attrNameLst>
                                          <p:attrName>style.visibility</p:attrName>
                                        </p:attrNameLst>
                                      </p:cBhvr>
                                      <p:to>
                                        <p:strVal val="visible"/>
                                      </p:to>
                                    </p:set>
                                    <p:animEffect filter="fade" transition="in">
                                      <p:cBhvr>
                                        <p:cTn dur="1000"/>
                                        <p:tgtEl>
                                          <p:spTgt spid="36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Deep Learning vs Machine Learning</a:t>
            </a:r>
            <a:endParaRPr/>
          </a:p>
        </p:txBody>
      </p:sp>
      <p:graphicFrame>
        <p:nvGraphicFramePr>
          <p:cNvPr id="369" name="Google Shape;369;p58"/>
          <p:cNvGraphicFramePr/>
          <p:nvPr/>
        </p:nvGraphicFramePr>
        <p:xfrm>
          <a:off x="952500" y="1661950"/>
          <a:ext cx="3000000" cy="3000000"/>
        </p:xfrm>
        <a:graphic>
          <a:graphicData uri="http://schemas.openxmlformats.org/drawingml/2006/table">
            <a:tbl>
              <a:tblPr>
                <a:noFill/>
                <a:tableStyleId>{4FCD4ECD-C8B0-488B-9314-DB3C989D12EE}</a:tableStyleId>
              </a:tblPr>
              <a:tblGrid>
                <a:gridCol w="3619500"/>
                <a:gridCol w="3619500"/>
              </a:tblGrid>
              <a:tr h="381000">
                <a:tc>
                  <a:txBody>
                    <a:bodyPr/>
                    <a:lstStyle/>
                    <a:p>
                      <a:pPr indent="0" lvl="0" marL="0" rtl="0" algn="l">
                        <a:spcBef>
                          <a:spcPts val="0"/>
                        </a:spcBef>
                        <a:spcAft>
                          <a:spcPts val="0"/>
                        </a:spcAft>
                        <a:buNone/>
                      </a:pPr>
                      <a:r>
                        <a:rPr b="1" lang="tr"/>
                        <a:t>Machine Learning</a:t>
                      </a:r>
                      <a:endParaRPr b="1"/>
                    </a:p>
                  </a:txBody>
                  <a:tcPr marT="91425" marB="91425" marR="91425" marL="91425"/>
                </a:tc>
                <a:tc>
                  <a:txBody>
                    <a:bodyPr/>
                    <a:lstStyle/>
                    <a:p>
                      <a:pPr indent="0" lvl="0" marL="0" rtl="0" algn="l">
                        <a:spcBef>
                          <a:spcPts val="0"/>
                        </a:spcBef>
                        <a:spcAft>
                          <a:spcPts val="0"/>
                        </a:spcAft>
                        <a:buNone/>
                      </a:pPr>
                      <a:r>
                        <a:rPr b="1" lang="tr"/>
                        <a:t>Deep</a:t>
                      </a:r>
                      <a:r>
                        <a:rPr b="1" lang="tr"/>
                        <a:t> Learning</a:t>
                      </a:r>
                      <a:endParaRPr b="1"/>
                    </a:p>
                  </a:txBody>
                  <a:tcPr marT="91425" marB="91425" marR="91425" marL="91425"/>
                </a:tc>
              </a:tr>
              <a:tr h="381000">
                <a:tc>
                  <a:txBody>
                    <a:bodyPr/>
                    <a:lstStyle/>
                    <a:p>
                      <a:pPr indent="0" lvl="0" marL="0" rtl="0" algn="l">
                        <a:spcBef>
                          <a:spcPts val="0"/>
                        </a:spcBef>
                        <a:spcAft>
                          <a:spcPts val="0"/>
                        </a:spcAft>
                        <a:buNone/>
                      </a:pPr>
                      <a:r>
                        <a:rPr lang="tr"/>
                        <a:t>Can be trained on less training data</a:t>
                      </a:r>
                      <a:endParaRPr/>
                    </a:p>
                  </a:txBody>
                  <a:tcPr marT="91425" marB="91425" marR="91425" marL="91425"/>
                </a:tc>
                <a:tc>
                  <a:txBody>
                    <a:bodyPr/>
                    <a:lstStyle/>
                    <a:p>
                      <a:pPr indent="0" lvl="0" marL="0" rtl="0" algn="l">
                        <a:spcBef>
                          <a:spcPts val="0"/>
                        </a:spcBef>
                        <a:spcAft>
                          <a:spcPts val="0"/>
                        </a:spcAft>
                        <a:buNone/>
                      </a:pPr>
                      <a:r>
                        <a:rPr lang="tr"/>
                        <a:t>Requires lots of data for training</a:t>
                      </a:r>
                      <a:endParaRPr/>
                    </a:p>
                  </a:txBody>
                  <a:tcPr marT="91425" marB="91425" marR="91425" marL="91425"/>
                </a:tc>
              </a:tr>
              <a:tr h="381000">
                <a:tc>
                  <a:txBody>
                    <a:bodyPr/>
                    <a:lstStyle/>
                    <a:p>
                      <a:pPr indent="0" lvl="0" marL="0" rtl="0" algn="l">
                        <a:spcBef>
                          <a:spcPts val="0"/>
                        </a:spcBef>
                        <a:spcAft>
                          <a:spcPts val="0"/>
                        </a:spcAft>
                        <a:buNone/>
                      </a:pPr>
                      <a:r>
                        <a:rPr lang="tr"/>
                        <a:t>Takes less time to train</a:t>
                      </a:r>
                      <a:endParaRPr/>
                    </a:p>
                  </a:txBody>
                  <a:tcPr marT="91425" marB="91425" marR="91425" marL="91425"/>
                </a:tc>
                <a:tc>
                  <a:txBody>
                    <a:bodyPr/>
                    <a:lstStyle/>
                    <a:p>
                      <a:pPr indent="0" lvl="0" marL="0" rtl="0" algn="l">
                        <a:spcBef>
                          <a:spcPts val="0"/>
                        </a:spcBef>
                        <a:spcAft>
                          <a:spcPts val="0"/>
                        </a:spcAft>
                        <a:buNone/>
                      </a:pPr>
                      <a:r>
                        <a:rPr lang="tr"/>
                        <a:t>Takes longer to train</a:t>
                      </a:r>
                      <a:endParaRPr/>
                    </a:p>
                  </a:txBody>
                  <a:tcPr marT="91425" marB="91425" marR="91425" marL="91425"/>
                </a:tc>
              </a:tr>
              <a:tr h="381000">
                <a:tc>
                  <a:txBody>
                    <a:bodyPr/>
                    <a:lstStyle/>
                    <a:p>
                      <a:pPr indent="0" lvl="0" marL="0" rtl="0" algn="l">
                        <a:spcBef>
                          <a:spcPts val="0"/>
                        </a:spcBef>
                        <a:spcAft>
                          <a:spcPts val="0"/>
                        </a:spcAft>
                        <a:buNone/>
                      </a:pPr>
                      <a:r>
                        <a:rPr lang="tr">
                          <a:solidFill>
                            <a:schemeClr val="dk1"/>
                          </a:solidFill>
                        </a:rPr>
                        <a:t>Trained on the CPU</a:t>
                      </a:r>
                      <a:endParaRPr/>
                    </a:p>
                  </a:txBody>
                  <a:tcPr marT="91425" marB="91425" marR="91425" marL="91425"/>
                </a:tc>
                <a:tc>
                  <a:txBody>
                    <a:bodyPr/>
                    <a:lstStyle/>
                    <a:p>
                      <a:pPr indent="0" lvl="0" marL="0" rtl="0" algn="l">
                        <a:spcBef>
                          <a:spcPts val="0"/>
                        </a:spcBef>
                        <a:spcAft>
                          <a:spcPts val="0"/>
                        </a:spcAft>
                        <a:buNone/>
                      </a:pPr>
                      <a:r>
                        <a:rPr lang="tr"/>
                        <a:t>Trained on the GPU</a:t>
                      </a:r>
                      <a:endParaRPr/>
                    </a:p>
                  </a:txBody>
                  <a:tcPr marT="91425" marB="91425" marR="91425" marL="91425"/>
                </a:tc>
              </a:tr>
              <a:tr h="381000">
                <a:tc>
                  <a:txBody>
                    <a:bodyPr/>
                    <a:lstStyle/>
                    <a:p>
                      <a:pPr indent="0" lvl="0" marL="0" rtl="0" algn="l">
                        <a:spcBef>
                          <a:spcPts val="0"/>
                        </a:spcBef>
                        <a:spcAft>
                          <a:spcPts val="0"/>
                        </a:spcAft>
                        <a:buNone/>
                      </a:pPr>
                      <a:r>
                        <a:rPr lang="tr"/>
                        <a:t>Output is in numerical format for classification and scoring application</a:t>
                      </a:r>
                      <a:endParaRPr/>
                    </a:p>
                  </a:txBody>
                  <a:tcPr marT="91425" marB="91425" marR="91425" marL="91425"/>
                </a:tc>
                <a:tc>
                  <a:txBody>
                    <a:bodyPr/>
                    <a:lstStyle/>
                    <a:p>
                      <a:pPr indent="0" lvl="0" marL="0" rtl="0" algn="l">
                        <a:spcBef>
                          <a:spcPts val="0"/>
                        </a:spcBef>
                        <a:spcAft>
                          <a:spcPts val="0"/>
                        </a:spcAft>
                        <a:buNone/>
                      </a:pPr>
                      <a:r>
                        <a:rPr lang="tr"/>
                        <a:t>Output can be in any format, including free-form elements such as free text and audio</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9"/>
          <p:cNvSpPr txBox="1"/>
          <p:nvPr>
            <p:ph type="ctrTitle"/>
          </p:nvPr>
        </p:nvSpPr>
        <p:spPr>
          <a:xfrm>
            <a:off x="311700" y="2058600"/>
            <a:ext cx="8520600" cy="102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Tools Used in Deep Learning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Tools Used In Deep Learning</a:t>
            </a:r>
            <a:endParaRPr/>
          </a:p>
        </p:txBody>
      </p:sp>
      <p:sp>
        <p:nvSpPr>
          <p:cNvPr id="380" name="Google Shape;380;p60"/>
          <p:cNvSpPr txBox="1"/>
          <p:nvPr>
            <p:ph idx="1" type="body"/>
          </p:nvPr>
        </p:nvSpPr>
        <p:spPr>
          <a:xfrm>
            <a:off x="311700" y="1152475"/>
            <a:ext cx="455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a:t>Python </a:t>
            </a:r>
            <a:r>
              <a:rPr lang="tr"/>
              <a:t>is a general purpose programming language.</a:t>
            </a:r>
            <a:endParaRPr/>
          </a:p>
          <a:p>
            <a:pPr indent="0" lvl="0" marL="0" rtl="0" algn="l">
              <a:spcBef>
                <a:spcPts val="1200"/>
              </a:spcBef>
              <a:spcAft>
                <a:spcPts val="0"/>
              </a:spcAft>
              <a:buClr>
                <a:schemeClr val="dk1"/>
              </a:buClr>
              <a:buSzPts val="1100"/>
              <a:buFont typeface="Arial"/>
              <a:buNone/>
            </a:pPr>
            <a:r>
              <a:rPr lang="tr"/>
              <a:t>As an interpreted and dynamic language, Python mainly supports object-oriented programming approaches and functional programming.</a:t>
            </a:r>
            <a:endParaRPr/>
          </a:p>
          <a:p>
            <a:pPr indent="-317500" lvl="0" marL="457200" rtl="0" algn="l">
              <a:spcBef>
                <a:spcPts val="1200"/>
              </a:spcBef>
              <a:spcAft>
                <a:spcPts val="0"/>
              </a:spcAft>
              <a:buSzPts val="1400"/>
              <a:buChar char="●"/>
            </a:pPr>
            <a:r>
              <a:rPr lang="tr"/>
              <a:t>Rapid prototyping</a:t>
            </a:r>
            <a:endParaRPr/>
          </a:p>
          <a:p>
            <a:pPr indent="-317500" lvl="0" marL="457200" rtl="0" algn="l">
              <a:spcBef>
                <a:spcPts val="0"/>
              </a:spcBef>
              <a:spcAft>
                <a:spcPts val="0"/>
              </a:spcAft>
              <a:buSzPts val="1400"/>
              <a:buChar char="●"/>
            </a:pPr>
            <a:r>
              <a:rPr lang="tr"/>
              <a:t>Simple syntax</a:t>
            </a:r>
            <a:endParaRPr/>
          </a:p>
          <a:p>
            <a:pPr indent="-317500" lvl="0" marL="457200" rtl="0" algn="l">
              <a:spcBef>
                <a:spcPts val="0"/>
              </a:spcBef>
              <a:spcAft>
                <a:spcPts val="0"/>
              </a:spcAft>
              <a:buSzPts val="1400"/>
              <a:buChar char="●"/>
            </a:pPr>
            <a:r>
              <a:rPr lang="tr"/>
              <a:t>Easy to use</a:t>
            </a:r>
            <a:endParaRPr/>
          </a:p>
          <a:p>
            <a:pPr indent="-317500" lvl="0" marL="457200" rtl="0" algn="l">
              <a:spcBef>
                <a:spcPts val="0"/>
              </a:spcBef>
              <a:spcAft>
                <a:spcPts val="0"/>
              </a:spcAft>
              <a:buSzPts val="1400"/>
              <a:buChar char="●"/>
            </a:pPr>
            <a:r>
              <a:rPr lang="tr"/>
              <a:t>Large community</a:t>
            </a:r>
            <a:endParaRPr/>
          </a:p>
          <a:p>
            <a:pPr indent="0" lvl="0" marL="0" rtl="0" algn="l">
              <a:spcBef>
                <a:spcPts val="1200"/>
              </a:spcBef>
              <a:spcAft>
                <a:spcPts val="1200"/>
              </a:spcAft>
              <a:buNone/>
            </a:pPr>
            <a:r>
              <a:t/>
            </a:r>
            <a:endParaRPr b="1"/>
          </a:p>
        </p:txBody>
      </p:sp>
      <p:pic>
        <p:nvPicPr>
          <p:cNvPr id="381" name="Google Shape;381;p60"/>
          <p:cNvPicPr preferRelativeResize="0"/>
          <p:nvPr/>
        </p:nvPicPr>
        <p:blipFill rotWithShape="1">
          <a:blip r:embed="rId3">
            <a:alphaModFix/>
          </a:blip>
          <a:srcRect b="0" l="0" r="0" t="0"/>
          <a:stretch/>
        </p:blipFill>
        <p:spPr>
          <a:xfrm>
            <a:off x="4773298" y="1202730"/>
            <a:ext cx="4059000" cy="1371000"/>
          </a:xfrm>
          <a:prstGeom prst="rect">
            <a:avLst/>
          </a:prstGeom>
          <a:noFill/>
          <a:ln>
            <a:noFill/>
          </a:ln>
        </p:spPr>
      </p:pic>
      <p:sp>
        <p:nvSpPr>
          <p:cNvPr id="382" name="Google Shape;382;p60"/>
          <p:cNvSpPr txBox="1"/>
          <p:nvPr/>
        </p:nvSpPr>
        <p:spPr>
          <a:xfrm>
            <a:off x="5188800" y="2758750"/>
            <a:ext cx="10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pic>
        <p:nvPicPr>
          <p:cNvPr id="383" name="Google Shape;383;p60"/>
          <p:cNvPicPr preferRelativeResize="0"/>
          <p:nvPr/>
        </p:nvPicPr>
        <p:blipFill>
          <a:blip r:embed="rId4">
            <a:alphaModFix/>
          </a:blip>
          <a:stretch>
            <a:fillRect/>
          </a:stretch>
        </p:blipFill>
        <p:spPr>
          <a:xfrm>
            <a:off x="5321624" y="2571750"/>
            <a:ext cx="2962374" cy="18452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Effect filter="fade" transition="in">
                                      <p:cBhvr>
                                        <p:cTn dur="1000"/>
                                        <p:tgtEl>
                                          <p:spTgt spid="3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animEffect filter="fade" transition="in">
                                      <p:cBhvr>
                                        <p:cTn dur="1000"/>
                                        <p:tgtEl>
                                          <p:spTgt spid="3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animEffect filter="fade" transition="in">
                                      <p:cBhvr>
                                        <p:cTn dur="1000"/>
                                        <p:tgtEl>
                                          <p:spTgt spid="3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animEffect filter="fade" transition="in">
                                      <p:cBhvr>
                                        <p:cTn dur="1000"/>
                                        <p:tgtEl>
                                          <p:spTgt spid="3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4" st="4"/>
                                            </p:txEl>
                                          </p:spTgt>
                                        </p:tgtEl>
                                        <p:attrNameLst>
                                          <p:attrName>style.visibility</p:attrName>
                                        </p:attrNameLst>
                                      </p:cBhvr>
                                      <p:to>
                                        <p:strVal val="visible"/>
                                      </p:to>
                                    </p:set>
                                    <p:animEffect filter="fade" transition="in">
                                      <p:cBhvr>
                                        <p:cTn dur="1000"/>
                                        <p:tgtEl>
                                          <p:spTgt spid="3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5" st="5"/>
                                            </p:txEl>
                                          </p:spTgt>
                                        </p:tgtEl>
                                        <p:attrNameLst>
                                          <p:attrName>style.visibility</p:attrName>
                                        </p:attrNameLst>
                                      </p:cBhvr>
                                      <p:to>
                                        <p:strVal val="visible"/>
                                      </p:to>
                                    </p:set>
                                    <p:animEffect filter="fade" transition="in">
                                      <p:cBhvr>
                                        <p:cTn dur="1000"/>
                                        <p:tgtEl>
                                          <p:spTgt spid="3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6" st="6"/>
                                            </p:txEl>
                                          </p:spTgt>
                                        </p:tgtEl>
                                        <p:attrNameLst>
                                          <p:attrName>style.visibility</p:attrName>
                                        </p:attrNameLst>
                                      </p:cBhvr>
                                      <p:to>
                                        <p:strVal val="visible"/>
                                      </p:to>
                                    </p:set>
                                    <p:animEffect filter="fade" transition="in">
                                      <p:cBhvr>
                                        <p:cTn dur="1000"/>
                                        <p:tgtEl>
                                          <p:spTgt spid="38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Tools Used In Deep Learning</a:t>
            </a:r>
            <a:endParaRPr/>
          </a:p>
          <a:p>
            <a:pPr indent="0" lvl="0" marL="0" rtl="0" algn="l">
              <a:spcBef>
                <a:spcPts val="0"/>
              </a:spcBef>
              <a:spcAft>
                <a:spcPts val="0"/>
              </a:spcAft>
              <a:buNone/>
            </a:pPr>
            <a:r>
              <a:t/>
            </a:r>
            <a:endParaRPr/>
          </a:p>
        </p:txBody>
      </p:sp>
      <p:sp>
        <p:nvSpPr>
          <p:cNvPr id="389" name="Google Shape;389;p61"/>
          <p:cNvSpPr txBox="1"/>
          <p:nvPr>
            <p:ph idx="1" type="body"/>
          </p:nvPr>
        </p:nvSpPr>
        <p:spPr>
          <a:xfrm>
            <a:off x="311700" y="1152475"/>
            <a:ext cx="453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NumPy </a:t>
            </a:r>
            <a:r>
              <a:rPr lang="tr"/>
              <a:t>is the basic package used for scientific calculations in Python.</a:t>
            </a:r>
            <a:endParaRPr/>
          </a:p>
          <a:p>
            <a:pPr indent="-317500" lvl="0" marL="457200" rtl="0" algn="l">
              <a:spcBef>
                <a:spcPts val="1200"/>
              </a:spcBef>
              <a:spcAft>
                <a:spcPts val="0"/>
              </a:spcAft>
              <a:buSzPts val="1400"/>
              <a:buChar char="•"/>
            </a:pPr>
            <a:r>
              <a:rPr lang="tr"/>
              <a:t>Creating an array</a:t>
            </a:r>
            <a:endParaRPr/>
          </a:p>
          <a:p>
            <a:pPr indent="-317500" lvl="0" marL="457200" rtl="0" algn="l">
              <a:spcBef>
                <a:spcPts val="0"/>
              </a:spcBef>
              <a:spcAft>
                <a:spcPts val="0"/>
              </a:spcAft>
              <a:buSzPts val="1400"/>
              <a:buChar char="•"/>
            </a:pPr>
            <a:r>
              <a:rPr lang="tr"/>
              <a:t>Vectorization and slicing</a:t>
            </a:r>
            <a:endParaRPr/>
          </a:p>
          <a:p>
            <a:pPr indent="-317500" lvl="0" marL="457200" rtl="0" algn="l">
              <a:spcBef>
                <a:spcPts val="0"/>
              </a:spcBef>
              <a:spcAft>
                <a:spcPts val="0"/>
              </a:spcAft>
              <a:buSzPts val="1400"/>
              <a:buChar char="•"/>
            </a:pPr>
            <a:r>
              <a:rPr lang="tr"/>
              <a:t>Matrices and simple linear algebra</a:t>
            </a:r>
            <a:endParaRPr/>
          </a:p>
        </p:txBody>
      </p:sp>
      <p:pic>
        <p:nvPicPr>
          <p:cNvPr id="390" name="Google Shape;390;p61"/>
          <p:cNvPicPr preferRelativeResize="0"/>
          <p:nvPr/>
        </p:nvPicPr>
        <p:blipFill rotWithShape="1">
          <a:blip r:embed="rId3">
            <a:alphaModFix/>
          </a:blip>
          <a:srcRect b="0" l="0" r="0" t="0"/>
          <a:stretch/>
        </p:blipFill>
        <p:spPr>
          <a:xfrm>
            <a:off x="5596917" y="1428891"/>
            <a:ext cx="3047619" cy="22857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animEffect filter="fade" transition="in">
                                      <p:cBhvr>
                                        <p:cTn dur="1000"/>
                                        <p:tgtEl>
                                          <p:spTgt spid="3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animEffect filter="fade" transition="in">
                                      <p:cBhvr>
                                        <p:cTn dur="1000"/>
                                        <p:tgtEl>
                                          <p:spTgt spid="3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2" st="2"/>
                                            </p:txEl>
                                          </p:spTgt>
                                        </p:tgtEl>
                                        <p:attrNameLst>
                                          <p:attrName>style.visibility</p:attrName>
                                        </p:attrNameLst>
                                      </p:cBhvr>
                                      <p:to>
                                        <p:strVal val="visible"/>
                                      </p:to>
                                    </p:set>
                                    <p:animEffect filter="fade" transition="in">
                                      <p:cBhvr>
                                        <p:cTn dur="1000"/>
                                        <p:tgtEl>
                                          <p:spTgt spid="3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3" st="3"/>
                                            </p:txEl>
                                          </p:spTgt>
                                        </p:tgtEl>
                                        <p:attrNameLst>
                                          <p:attrName>style.visibility</p:attrName>
                                        </p:attrNameLst>
                                      </p:cBhvr>
                                      <p:to>
                                        <p:strVal val="visible"/>
                                      </p:to>
                                    </p:set>
                                    <p:animEffect filter="fade" transition="in">
                                      <p:cBhvr>
                                        <p:cTn dur="1000"/>
                                        <p:tgtEl>
                                          <p:spTgt spid="38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is Artificial Intelligence?</a:t>
            </a:r>
            <a:endParaRPr/>
          </a:p>
        </p:txBody>
      </p:sp>
      <p:sp>
        <p:nvSpPr>
          <p:cNvPr id="82" name="Google Shape;82;p17"/>
          <p:cNvSpPr txBox="1"/>
          <p:nvPr/>
        </p:nvSpPr>
        <p:spPr>
          <a:xfrm>
            <a:off x="371550" y="2964375"/>
            <a:ext cx="84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Century"/>
                <a:ea typeface="Century"/>
                <a:cs typeface="Century"/>
                <a:sym typeface="Century"/>
              </a:rPr>
              <a:t>An artificial being that performs all of the abilities that a human performs by using her/his brain.</a:t>
            </a:r>
            <a:endParaRPr>
              <a:latin typeface="Century"/>
              <a:ea typeface="Century"/>
              <a:cs typeface="Century"/>
              <a:sym typeface="Century"/>
            </a:endParaRPr>
          </a:p>
        </p:txBody>
      </p:sp>
      <p:pic>
        <p:nvPicPr>
          <p:cNvPr id="83" name="Google Shape;83;p17"/>
          <p:cNvPicPr preferRelativeResize="0"/>
          <p:nvPr/>
        </p:nvPicPr>
        <p:blipFill rotWithShape="1">
          <a:blip r:embed="rId3">
            <a:alphaModFix/>
          </a:blip>
          <a:srcRect b="78965" l="16665" r="4909" t="0"/>
          <a:stretch/>
        </p:blipFill>
        <p:spPr>
          <a:xfrm>
            <a:off x="453250" y="1447888"/>
            <a:ext cx="3780549" cy="261675"/>
          </a:xfrm>
          <a:prstGeom prst="rect">
            <a:avLst/>
          </a:prstGeom>
          <a:noFill/>
          <a:ln>
            <a:noFill/>
          </a:ln>
        </p:spPr>
      </p:pic>
      <p:pic>
        <p:nvPicPr>
          <p:cNvPr id="84" name="Google Shape;84;p17"/>
          <p:cNvPicPr preferRelativeResize="0"/>
          <p:nvPr/>
        </p:nvPicPr>
        <p:blipFill rotWithShape="1">
          <a:blip r:embed="rId4">
            <a:alphaModFix/>
          </a:blip>
          <a:srcRect b="78730" l="16916" r="6642" t="0"/>
          <a:stretch/>
        </p:blipFill>
        <p:spPr>
          <a:xfrm>
            <a:off x="4572000" y="1413400"/>
            <a:ext cx="3478274" cy="330651"/>
          </a:xfrm>
          <a:prstGeom prst="rect">
            <a:avLst/>
          </a:prstGeom>
          <a:noFill/>
          <a:ln>
            <a:noFill/>
          </a:ln>
        </p:spPr>
      </p:pic>
      <p:pic>
        <p:nvPicPr>
          <p:cNvPr id="85" name="Google Shape;85;p17"/>
          <p:cNvPicPr preferRelativeResize="0"/>
          <p:nvPr/>
        </p:nvPicPr>
        <p:blipFill rotWithShape="1">
          <a:blip r:embed="rId4">
            <a:alphaModFix/>
          </a:blip>
          <a:srcRect b="5525" l="16915" r="0" t="50133"/>
          <a:stretch/>
        </p:blipFill>
        <p:spPr>
          <a:xfrm>
            <a:off x="4572000" y="1806987"/>
            <a:ext cx="3780550" cy="689300"/>
          </a:xfrm>
          <a:prstGeom prst="rect">
            <a:avLst/>
          </a:prstGeom>
          <a:noFill/>
          <a:ln>
            <a:noFill/>
          </a:ln>
        </p:spPr>
      </p:pic>
      <p:pic>
        <p:nvPicPr>
          <p:cNvPr id="86" name="Google Shape;86;p17"/>
          <p:cNvPicPr preferRelativeResize="0"/>
          <p:nvPr/>
        </p:nvPicPr>
        <p:blipFill rotWithShape="1">
          <a:blip r:embed="rId3">
            <a:alphaModFix/>
          </a:blip>
          <a:srcRect b="7135" l="16665" r="4909" t="27337"/>
          <a:stretch/>
        </p:blipFill>
        <p:spPr>
          <a:xfrm>
            <a:off x="453250" y="1744050"/>
            <a:ext cx="3780549" cy="815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Tools Used In Deep Learning</a:t>
            </a:r>
            <a:endParaRPr/>
          </a:p>
        </p:txBody>
      </p:sp>
      <p:sp>
        <p:nvSpPr>
          <p:cNvPr id="396" name="Google Shape;396;p62"/>
          <p:cNvSpPr txBox="1"/>
          <p:nvPr>
            <p:ph idx="1" type="body"/>
          </p:nvPr>
        </p:nvSpPr>
        <p:spPr>
          <a:xfrm>
            <a:off x="311700" y="1152475"/>
            <a:ext cx="5092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a:t>Pandas </a:t>
            </a:r>
            <a:r>
              <a:rPr lang="tr"/>
              <a:t>is an open source Python library that facilitates data analysis and data preprocessing.</a:t>
            </a:r>
            <a:endParaRPr/>
          </a:p>
          <a:p>
            <a:pPr indent="-317500" lvl="0" marL="457200" rtl="0" algn="l">
              <a:spcBef>
                <a:spcPts val="1200"/>
              </a:spcBef>
              <a:spcAft>
                <a:spcPts val="0"/>
              </a:spcAft>
              <a:buSzPts val="1400"/>
              <a:buChar char="●"/>
            </a:pPr>
            <a:r>
              <a:rPr lang="tr"/>
              <a:t>Useful functions for data manipulation</a:t>
            </a:r>
            <a:endParaRPr/>
          </a:p>
          <a:p>
            <a:pPr indent="-317500" lvl="0" marL="457200" rtl="0" algn="l">
              <a:spcBef>
                <a:spcPts val="0"/>
              </a:spcBef>
              <a:spcAft>
                <a:spcPts val="0"/>
              </a:spcAft>
              <a:buSzPts val="1400"/>
              <a:buChar char="●"/>
            </a:pPr>
            <a:r>
              <a:rPr lang="tr"/>
              <a:t>Tools to read and write data between different formats: CSV and text files, Microsoft Excel, SQL databases</a:t>
            </a:r>
            <a:endParaRPr/>
          </a:p>
          <a:p>
            <a:pPr indent="-317500" lvl="0" marL="457200" rtl="0" algn="l">
              <a:spcBef>
                <a:spcPts val="0"/>
              </a:spcBef>
              <a:spcAft>
                <a:spcPts val="0"/>
              </a:spcAft>
              <a:buSzPts val="1400"/>
              <a:buChar char="●"/>
            </a:pPr>
            <a:r>
              <a:rPr lang="tr"/>
              <a:t>Fast data visualization at a simple level</a:t>
            </a:r>
            <a:endParaRPr/>
          </a:p>
          <a:p>
            <a:pPr indent="0" lvl="0" marL="0" rtl="0" algn="l">
              <a:spcBef>
                <a:spcPts val="1200"/>
              </a:spcBef>
              <a:spcAft>
                <a:spcPts val="1200"/>
              </a:spcAft>
              <a:buNone/>
            </a:pPr>
            <a:r>
              <a:t/>
            </a:r>
            <a:endParaRPr b="1"/>
          </a:p>
        </p:txBody>
      </p:sp>
      <p:pic>
        <p:nvPicPr>
          <p:cNvPr id="397" name="Google Shape;397;p62"/>
          <p:cNvPicPr preferRelativeResize="0"/>
          <p:nvPr/>
        </p:nvPicPr>
        <p:blipFill rotWithShape="1">
          <a:blip r:embed="rId3">
            <a:alphaModFix/>
          </a:blip>
          <a:srcRect b="0" l="43301" r="0" t="0"/>
          <a:stretch/>
        </p:blipFill>
        <p:spPr>
          <a:xfrm>
            <a:off x="5615951" y="2799600"/>
            <a:ext cx="3110750" cy="1143000"/>
          </a:xfrm>
          <a:prstGeom prst="rect">
            <a:avLst/>
          </a:prstGeom>
          <a:noFill/>
          <a:ln>
            <a:noFill/>
          </a:ln>
        </p:spPr>
      </p:pic>
      <p:pic>
        <p:nvPicPr>
          <p:cNvPr id="398" name="Google Shape;398;p62"/>
          <p:cNvPicPr preferRelativeResize="0"/>
          <p:nvPr/>
        </p:nvPicPr>
        <p:blipFill rotWithShape="1">
          <a:blip r:embed="rId3">
            <a:alphaModFix/>
          </a:blip>
          <a:srcRect b="0" l="0" r="56838" t="0"/>
          <a:stretch/>
        </p:blipFill>
        <p:spPr>
          <a:xfrm>
            <a:off x="5987345" y="1778750"/>
            <a:ext cx="2367975" cy="11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Effect filter="fade" transition="in">
                                      <p:cBhvr>
                                        <p:cTn dur="1000"/>
                                        <p:tgtEl>
                                          <p:spTgt spid="3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Effect filter="fade" transition="in">
                                      <p:cBhvr>
                                        <p:cTn dur="1000"/>
                                        <p:tgtEl>
                                          <p:spTgt spid="3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animEffect filter="fade" transition="in">
                                      <p:cBhvr>
                                        <p:cTn dur="1000"/>
                                        <p:tgtEl>
                                          <p:spTgt spid="3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animEffect filter="fade" transition="in">
                                      <p:cBhvr>
                                        <p:cTn dur="1000"/>
                                        <p:tgtEl>
                                          <p:spTgt spid="3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xEl>
                                              <p:pRg end="4" st="4"/>
                                            </p:txEl>
                                          </p:spTgt>
                                        </p:tgtEl>
                                        <p:attrNameLst>
                                          <p:attrName>style.visibility</p:attrName>
                                        </p:attrNameLst>
                                      </p:cBhvr>
                                      <p:to>
                                        <p:strVal val="visible"/>
                                      </p:to>
                                    </p:set>
                                    <p:animEffect filter="fade" transition="in">
                                      <p:cBhvr>
                                        <p:cTn dur="1000"/>
                                        <p:tgtEl>
                                          <p:spTgt spid="39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Tools Used In Deep Learning</a:t>
            </a:r>
            <a:endParaRPr/>
          </a:p>
        </p:txBody>
      </p:sp>
      <p:sp>
        <p:nvSpPr>
          <p:cNvPr id="404" name="Google Shape;404;p6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a:t>Matplotlib </a:t>
            </a:r>
            <a:r>
              <a:rPr lang="tr"/>
              <a:t>is a data visualization and plotting library for the Python programming language.</a:t>
            </a:r>
            <a:endParaRPr/>
          </a:p>
          <a:p>
            <a:pPr indent="-317500" lvl="0" marL="457200" rtl="0" algn="l">
              <a:spcBef>
                <a:spcPts val="1200"/>
              </a:spcBef>
              <a:spcAft>
                <a:spcPts val="0"/>
              </a:spcAft>
              <a:buSzPts val="1400"/>
              <a:buChar char="●"/>
            </a:pPr>
            <a:r>
              <a:rPr lang="tr"/>
              <a:t>The matplotlib plotting package is one of the most important tools for scientific programming with Python</a:t>
            </a:r>
            <a:endParaRPr/>
          </a:p>
          <a:p>
            <a:pPr indent="-317500" lvl="0" marL="457200" rtl="0" algn="l">
              <a:spcBef>
                <a:spcPts val="0"/>
              </a:spcBef>
              <a:spcAft>
                <a:spcPts val="0"/>
              </a:spcAft>
              <a:buSzPts val="1400"/>
              <a:buChar char="●"/>
            </a:pPr>
            <a:r>
              <a:rPr lang="tr"/>
              <a:t>Can visualize data interactively with </a:t>
            </a:r>
            <a:endParaRPr/>
          </a:p>
          <a:p>
            <a:pPr indent="-317500" lvl="0" marL="457200" rtl="0" algn="l">
              <a:spcBef>
                <a:spcPts val="0"/>
              </a:spcBef>
              <a:spcAft>
                <a:spcPts val="0"/>
              </a:spcAft>
              <a:buSzPts val="1400"/>
              <a:buChar char="●"/>
            </a:pPr>
            <a:r>
              <a:rPr lang="tr"/>
              <a:t>We can produce high quality outputs suitable for printing and publication</a:t>
            </a:r>
            <a:endParaRPr/>
          </a:p>
          <a:p>
            <a:pPr indent="-317500" lvl="0" marL="457200" rtl="0" algn="l">
              <a:spcBef>
                <a:spcPts val="0"/>
              </a:spcBef>
              <a:spcAft>
                <a:spcPts val="0"/>
              </a:spcAft>
              <a:buSzPts val="1400"/>
              <a:buChar char="●"/>
            </a:pPr>
            <a:r>
              <a:rPr lang="tr"/>
              <a:t>Both two-dimensional and three-dimensional graphics can be produced</a:t>
            </a:r>
            <a:endParaRPr/>
          </a:p>
          <a:p>
            <a:pPr indent="0" lvl="0" marL="0" rtl="0" algn="l">
              <a:spcBef>
                <a:spcPts val="1200"/>
              </a:spcBef>
              <a:spcAft>
                <a:spcPts val="1200"/>
              </a:spcAft>
              <a:buNone/>
            </a:pPr>
            <a:r>
              <a:t/>
            </a:r>
            <a:endParaRPr b="1"/>
          </a:p>
        </p:txBody>
      </p:sp>
      <p:pic>
        <p:nvPicPr>
          <p:cNvPr id="405" name="Google Shape;405;p63"/>
          <p:cNvPicPr preferRelativeResize="0"/>
          <p:nvPr/>
        </p:nvPicPr>
        <p:blipFill rotWithShape="1">
          <a:blip r:embed="rId3">
            <a:alphaModFix/>
          </a:blip>
          <a:srcRect b="0" l="0" r="0" t="0"/>
          <a:stretch/>
        </p:blipFill>
        <p:spPr>
          <a:xfrm>
            <a:off x="4913875" y="2262000"/>
            <a:ext cx="3884250" cy="71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animEffect filter="fade" transition="in">
                                      <p:cBhvr>
                                        <p:cTn dur="1000"/>
                                        <p:tgtEl>
                                          <p:spTgt spid="4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1" st="1"/>
                                            </p:txEl>
                                          </p:spTgt>
                                        </p:tgtEl>
                                        <p:attrNameLst>
                                          <p:attrName>style.visibility</p:attrName>
                                        </p:attrNameLst>
                                      </p:cBhvr>
                                      <p:to>
                                        <p:strVal val="visible"/>
                                      </p:to>
                                    </p:set>
                                    <p:animEffect filter="fade" transition="in">
                                      <p:cBhvr>
                                        <p:cTn dur="1000"/>
                                        <p:tgtEl>
                                          <p:spTgt spid="4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2" st="2"/>
                                            </p:txEl>
                                          </p:spTgt>
                                        </p:tgtEl>
                                        <p:attrNameLst>
                                          <p:attrName>style.visibility</p:attrName>
                                        </p:attrNameLst>
                                      </p:cBhvr>
                                      <p:to>
                                        <p:strVal val="visible"/>
                                      </p:to>
                                    </p:set>
                                    <p:animEffect filter="fade" transition="in">
                                      <p:cBhvr>
                                        <p:cTn dur="1000"/>
                                        <p:tgtEl>
                                          <p:spTgt spid="4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3" st="3"/>
                                            </p:txEl>
                                          </p:spTgt>
                                        </p:tgtEl>
                                        <p:attrNameLst>
                                          <p:attrName>style.visibility</p:attrName>
                                        </p:attrNameLst>
                                      </p:cBhvr>
                                      <p:to>
                                        <p:strVal val="visible"/>
                                      </p:to>
                                    </p:set>
                                    <p:animEffect filter="fade" transition="in">
                                      <p:cBhvr>
                                        <p:cTn dur="1000"/>
                                        <p:tgtEl>
                                          <p:spTgt spid="4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4" st="4"/>
                                            </p:txEl>
                                          </p:spTgt>
                                        </p:tgtEl>
                                        <p:attrNameLst>
                                          <p:attrName>style.visibility</p:attrName>
                                        </p:attrNameLst>
                                      </p:cBhvr>
                                      <p:to>
                                        <p:strVal val="visible"/>
                                      </p:to>
                                    </p:set>
                                    <p:animEffect filter="fade" transition="in">
                                      <p:cBhvr>
                                        <p:cTn dur="1000"/>
                                        <p:tgtEl>
                                          <p:spTgt spid="4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xEl>
                                              <p:pRg end="5" st="5"/>
                                            </p:txEl>
                                          </p:spTgt>
                                        </p:tgtEl>
                                        <p:attrNameLst>
                                          <p:attrName>style.visibility</p:attrName>
                                        </p:attrNameLst>
                                      </p:cBhvr>
                                      <p:to>
                                        <p:strVal val="visible"/>
                                      </p:to>
                                    </p:set>
                                    <p:animEffect filter="fade" transition="in">
                                      <p:cBhvr>
                                        <p:cTn dur="1000"/>
                                        <p:tgtEl>
                                          <p:spTgt spid="40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Tools Used In Deep Learning</a:t>
            </a:r>
            <a:endParaRPr/>
          </a:p>
          <a:p>
            <a:pPr indent="0" lvl="0" marL="0" rtl="0" algn="l">
              <a:spcBef>
                <a:spcPts val="0"/>
              </a:spcBef>
              <a:spcAft>
                <a:spcPts val="0"/>
              </a:spcAft>
              <a:buNone/>
            </a:pPr>
            <a:r>
              <a:t/>
            </a:r>
            <a:endParaRPr/>
          </a:p>
        </p:txBody>
      </p:sp>
      <p:sp>
        <p:nvSpPr>
          <p:cNvPr id="411" name="Google Shape;411;p6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a:t>Tensorflow</a:t>
            </a:r>
            <a:r>
              <a:rPr lang="tr"/>
              <a:t> is an open source Deep Learning library developed by Google.</a:t>
            </a:r>
            <a:endParaRPr/>
          </a:p>
          <a:p>
            <a:pPr indent="-317500" lvl="0" marL="457200" rtl="0" algn="l">
              <a:spcBef>
                <a:spcPts val="1200"/>
              </a:spcBef>
              <a:spcAft>
                <a:spcPts val="0"/>
              </a:spcAft>
              <a:buSzPts val="1400"/>
              <a:buChar char="●"/>
            </a:pPr>
            <a:r>
              <a:rPr lang="tr"/>
              <a:t>Thanks to its flexible structure, it allows the calculations to be deployed using one or more CPUs, GPUs </a:t>
            </a:r>
            <a:r>
              <a:rPr lang="tr"/>
              <a:t>with a single API</a:t>
            </a:r>
            <a:r>
              <a:rPr lang="tr"/>
              <a:t> regardless of platform</a:t>
            </a:r>
            <a:endParaRPr/>
          </a:p>
          <a:p>
            <a:pPr indent="-317500" lvl="0" marL="457200" rtl="0" algn="l">
              <a:spcBef>
                <a:spcPts val="0"/>
              </a:spcBef>
              <a:spcAft>
                <a:spcPts val="0"/>
              </a:spcAft>
              <a:buSzPts val="1400"/>
              <a:buChar char="●"/>
            </a:pPr>
            <a:r>
              <a:rPr lang="tr"/>
              <a:t>This framework, which </a:t>
            </a:r>
            <a:r>
              <a:rPr lang="tr"/>
              <a:t>was developed using Python on its basis</a:t>
            </a:r>
            <a:r>
              <a:rPr lang="tr"/>
              <a:t>,</a:t>
            </a:r>
            <a:r>
              <a:rPr lang="tr"/>
              <a:t> supports many languages such as C++, Java, C#, Javascript and R in addition to Python today</a:t>
            </a:r>
            <a:endParaRPr/>
          </a:p>
          <a:p>
            <a:pPr indent="0" lvl="0" marL="0" rtl="0" algn="l">
              <a:spcBef>
                <a:spcPts val="1200"/>
              </a:spcBef>
              <a:spcAft>
                <a:spcPts val="1200"/>
              </a:spcAft>
              <a:buNone/>
            </a:pPr>
            <a:r>
              <a:t/>
            </a:r>
            <a:endParaRPr b="1"/>
          </a:p>
        </p:txBody>
      </p:sp>
      <p:pic>
        <p:nvPicPr>
          <p:cNvPr id="412" name="Google Shape;412;p64"/>
          <p:cNvPicPr preferRelativeResize="0"/>
          <p:nvPr/>
        </p:nvPicPr>
        <p:blipFill>
          <a:blip r:embed="rId3">
            <a:alphaModFix/>
          </a:blip>
          <a:stretch>
            <a:fillRect/>
          </a:stretch>
        </p:blipFill>
        <p:spPr>
          <a:xfrm>
            <a:off x="4724400" y="1170125"/>
            <a:ext cx="4267200" cy="24011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animEffect filter="fade" transition="in">
                                      <p:cBhvr>
                                        <p:cTn dur="1000"/>
                                        <p:tgtEl>
                                          <p:spTgt spid="4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1" st="1"/>
                                            </p:txEl>
                                          </p:spTgt>
                                        </p:tgtEl>
                                        <p:attrNameLst>
                                          <p:attrName>style.visibility</p:attrName>
                                        </p:attrNameLst>
                                      </p:cBhvr>
                                      <p:to>
                                        <p:strVal val="visible"/>
                                      </p:to>
                                    </p:set>
                                    <p:animEffect filter="fade" transition="in">
                                      <p:cBhvr>
                                        <p:cTn dur="1000"/>
                                        <p:tgtEl>
                                          <p:spTgt spid="4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2" st="2"/>
                                            </p:txEl>
                                          </p:spTgt>
                                        </p:tgtEl>
                                        <p:attrNameLst>
                                          <p:attrName>style.visibility</p:attrName>
                                        </p:attrNameLst>
                                      </p:cBhvr>
                                      <p:to>
                                        <p:strVal val="visible"/>
                                      </p:to>
                                    </p:set>
                                    <p:animEffect filter="fade" transition="in">
                                      <p:cBhvr>
                                        <p:cTn dur="1000"/>
                                        <p:tgtEl>
                                          <p:spTgt spid="4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3" st="3"/>
                                            </p:txEl>
                                          </p:spTgt>
                                        </p:tgtEl>
                                        <p:attrNameLst>
                                          <p:attrName>style.visibility</p:attrName>
                                        </p:attrNameLst>
                                      </p:cBhvr>
                                      <p:to>
                                        <p:strVal val="visible"/>
                                      </p:to>
                                    </p:set>
                                    <p:animEffect filter="fade" transition="in">
                                      <p:cBhvr>
                                        <p:cTn dur="1000"/>
                                        <p:tgtEl>
                                          <p:spTgt spid="4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Tools Used In Deep Learning</a:t>
            </a:r>
            <a:endParaRPr/>
          </a:p>
          <a:p>
            <a:pPr indent="0" lvl="0" marL="0" rtl="0" algn="l">
              <a:spcBef>
                <a:spcPts val="0"/>
              </a:spcBef>
              <a:spcAft>
                <a:spcPts val="0"/>
              </a:spcAft>
              <a:buNone/>
            </a:pPr>
            <a:r>
              <a:t/>
            </a:r>
            <a:endParaRPr/>
          </a:p>
        </p:txBody>
      </p:sp>
      <p:sp>
        <p:nvSpPr>
          <p:cNvPr id="418" name="Google Shape;418;p6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a:t>PyTorch </a:t>
            </a:r>
            <a:r>
              <a:rPr lang="tr"/>
              <a:t>is a Python-based scientific computing package that harnesses the power of graphics processing units developed by Facebook.</a:t>
            </a:r>
            <a:endParaRPr/>
          </a:p>
          <a:p>
            <a:pPr indent="-317500" lvl="0" marL="457200" rtl="0" algn="l">
              <a:spcBef>
                <a:spcPts val="1200"/>
              </a:spcBef>
              <a:spcAft>
                <a:spcPts val="0"/>
              </a:spcAft>
              <a:buSzPts val="1400"/>
              <a:buChar char="●"/>
            </a:pPr>
            <a:r>
              <a:rPr lang="tr"/>
              <a:t>PyTorch works with NumPy-like tensor structures for computations, which are GPU compatible</a:t>
            </a:r>
            <a:endParaRPr/>
          </a:p>
          <a:p>
            <a:pPr indent="-317500" lvl="0" marL="457200" rtl="0" algn="l">
              <a:spcBef>
                <a:spcPts val="0"/>
              </a:spcBef>
              <a:spcAft>
                <a:spcPts val="0"/>
              </a:spcAft>
              <a:buSzPts val="1400"/>
              <a:buChar char="●"/>
            </a:pPr>
            <a:r>
              <a:rPr lang="tr"/>
              <a:t>It is pythonic. In this way, you can benefit from the services offered by the Python environment</a:t>
            </a:r>
            <a:endParaRPr/>
          </a:p>
          <a:p>
            <a:pPr indent="0" lvl="0" marL="0" rtl="0" algn="l">
              <a:spcBef>
                <a:spcPts val="1200"/>
              </a:spcBef>
              <a:spcAft>
                <a:spcPts val="1200"/>
              </a:spcAft>
              <a:buNone/>
            </a:pPr>
            <a:r>
              <a:t/>
            </a:r>
            <a:endParaRPr b="1"/>
          </a:p>
        </p:txBody>
      </p:sp>
      <p:pic>
        <p:nvPicPr>
          <p:cNvPr id="419" name="Google Shape;419;p65"/>
          <p:cNvPicPr preferRelativeResize="0"/>
          <p:nvPr/>
        </p:nvPicPr>
        <p:blipFill>
          <a:blip r:embed="rId3">
            <a:alphaModFix/>
          </a:blip>
          <a:stretch>
            <a:fillRect/>
          </a:stretch>
        </p:blipFill>
        <p:spPr>
          <a:xfrm>
            <a:off x="4269650" y="2000250"/>
            <a:ext cx="4874349" cy="97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animEffect filter="fade" transition="in">
                                      <p:cBhvr>
                                        <p:cTn dur="1000"/>
                                        <p:tgtEl>
                                          <p:spTgt spid="4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animEffect filter="fade" transition="in">
                                      <p:cBhvr>
                                        <p:cTn dur="1000"/>
                                        <p:tgtEl>
                                          <p:spTgt spid="4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2" st="2"/>
                                            </p:txEl>
                                          </p:spTgt>
                                        </p:tgtEl>
                                        <p:attrNameLst>
                                          <p:attrName>style.visibility</p:attrName>
                                        </p:attrNameLst>
                                      </p:cBhvr>
                                      <p:to>
                                        <p:strVal val="visible"/>
                                      </p:to>
                                    </p:set>
                                    <p:animEffect filter="fade" transition="in">
                                      <p:cBhvr>
                                        <p:cTn dur="1000"/>
                                        <p:tgtEl>
                                          <p:spTgt spid="4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3" st="3"/>
                                            </p:txEl>
                                          </p:spTgt>
                                        </p:tgtEl>
                                        <p:attrNameLst>
                                          <p:attrName>style.visibility</p:attrName>
                                        </p:attrNameLst>
                                      </p:cBhvr>
                                      <p:to>
                                        <p:strVal val="visible"/>
                                      </p:to>
                                    </p:set>
                                    <p:animEffect filter="fade" transition="in">
                                      <p:cBhvr>
                                        <p:cTn dur="1000"/>
                                        <p:tgtEl>
                                          <p:spTgt spid="4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txBox="1"/>
          <p:nvPr>
            <p:ph type="title"/>
          </p:nvPr>
        </p:nvSpPr>
        <p:spPr>
          <a:xfrm>
            <a:off x="311700" y="1517425"/>
            <a:ext cx="8520600" cy="147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tr" sz="5200"/>
              <a:t>Deep Learning Resources</a:t>
            </a:r>
            <a:endParaRPr sz="5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Deep Learning Resources</a:t>
            </a:r>
            <a:endParaRPr/>
          </a:p>
        </p:txBody>
      </p:sp>
      <p:sp>
        <p:nvSpPr>
          <p:cNvPr id="430" name="Google Shape;430;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2300">
                <a:solidFill>
                  <a:schemeClr val="lt1"/>
                </a:solidFill>
                <a:highlight>
                  <a:srgbClr val="6D9EEB"/>
                </a:highlight>
              </a:rPr>
              <a:t>Global AI Hub</a:t>
            </a:r>
            <a:endParaRPr b="1" sz="2300">
              <a:solidFill>
                <a:schemeClr val="lt1"/>
              </a:solidFill>
              <a:highlight>
                <a:srgbClr val="6D9EEB"/>
              </a:highlight>
            </a:endParaRPr>
          </a:p>
          <a:p>
            <a:pPr indent="-317500" lvl="0" marL="457200" rtl="0" algn="l">
              <a:spcBef>
                <a:spcPts val="1000"/>
              </a:spcBef>
              <a:spcAft>
                <a:spcPts val="0"/>
              </a:spcAft>
              <a:buSzPts val="1400"/>
              <a:buChar char="●"/>
            </a:pPr>
            <a:r>
              <a:rPr lang="tr"/>
              <a:t>Coursera: Deep Learning Specialization</a:t>
            </a:r>
            <a:endParaRPr/>
          </a:p>
          <a:p>
            <a:pPr indent="-317500" lvl="0" marL="457200" rtl="0" algn="l">
              <a:spcBef>
                <a:spcPts val="1000"/>
              </a:spcBef>
              <a:spcAft>
                <a:spcPts val="0"/>
              </a:spcAft>
              <a:buSzPts val="1400"/>
              <a:buChar char="●"/>
            </a:pPr>
            <a:r>
              <a:rPr lang="tr"/>
              <a:t>Deep Learning with Python kitabı (François Chollet, 2017)</a:t>
            </a:r>
            <a:endParaRPr/>
          </a:p>
          <a:p>
            <a:pPr indent="-317500" lvl="0" marL="457200" rtl="0" algn="l">
              <a:spcBef>
                <a:spcPts val="1000"/>
              </a:spcBef>
              <a:spcAft>
                <a:spcPts val="0"/>
              </a:spcAft>
              <a:buSzPts val="1400"/>
              <a:buChar char="●"/>
            </a:pPr>
            <a:r>
              <a:rPr lang="tr"/>
              <a:t>Google Machine Learning Crash Course</a:t>
            </a:r>
            <a:endParaRPr/>
          </a:p>
          <a:p>
            <a:pPr indent="-317500" lvl="0" marL="457200" rtl="0" algn="l">
              <a:spcBef>
                <a:spcPts val="1000"/>
              </a:spcBef>
              <a:spcAft>
                <a:spcPts val="0"/>
              </a:spcAft>
              <a:buSzPts val="1400"/>
              <a:buChar char="●"/>
            </a:pPr>
            <a:r>
              <a:rPr lang="tr"/>
              <a:t>Kodlama Bilen İnsanlar için Pratik: fast.ai</a:t>
            </a:r>
            <a:endParaRPr/>
          </a:p>
          <a:p>
            <a:pPr indent="-317500" lvl="0" marL="457200" rtl="0" algn="l">
              <a:spcBef>
                <a:spcPts val="1000"/>
              </a:spcBef>
              <a:spcAft>
                <a:spcPts val="0"/>
              </a:spcAft>
              <a:buSzPts val="1400"/>
              <a:buChar char="●"/>
            </a:pPr>
            <a:r>
              <a:rPr lang="tr"/>
              <a:t>MIT Introduction to Deep Learning | 6.S191</a:t>
            </a:r>
            <a:endParaRPr/>
          </a:p>
          <a:p>
            <a:pPr indent="-317500" lvl="0" marL="457200" rtl="0" algn="l">
              <a:spcBef>
                <a:spcPts val="1000"/>
              </a:spcBef>
              <a:spcAft>
                <a:spcPts val="1000"/>
              </a:spcAft>
              <a:buSzPts val="1400"/>
              <a:buChar char="●"/>
            </a:pPr>
            <a:r>
              <a:rPr lang="tr"/>
              <a:t>Deep Learning kitabı (Ian Goodfellow, 2015)</a:t>
            </a:r>
            <a:endParaRPr/>
          </a:p>
        </p:txBody>
      </p:sp>
      <p:pic>
        <p:nvPicPr>
          <p:cNvPr id="431" name="Google Shape;431;p67"/>
          <p:cNvPicPr preferRelativeResize="0"/>
          <p:nvPr/>
        </p:nvPicPr>
        <p:blipFill>
          <a:blip r:embed="rId3">
            <a:alphaModFix/>
          </a:blip>
          <a:stretch>
            <a:fillRect/>
          </a:stretch>
        </p:blipFill>
        <p:spPr>
          <a:xfrm>
            <a:off x="5384675" y="1152475"/>
            <a:ext cx="3447625" cy="1113449"/>
          </a:xfrm>
          <a:prstGeom prst="rect">
            <a:avLst/>
          </a:prstGeom>
          <a:noFill/>
          <a:ln>
            <a:noFill/>
          </a:ln>
        </p:spPr>
      </p:pic>
      <p:pic>
        <p:nvPicPr>
          <p:cNvPr id="432" name="Google Shape;432;p67"/>
          <p:cNvPicPr preferRelativeResize="0"/>
          <p:nvPr/>
        </p:nvPicPr>
        <p:blipFill>
          <a:blip r:embed="rId4">
            <a:alphaModFix/>
          </a:blip>
          <a:stretch>
            <a:fillRect/>
          </a:stretch>
        </p:blipFill>
        <p:spPr>
          <a:xfrm>
            <a:off x="5544913" y="2194850"/>
            <a:ext cx="3127150" cy="17262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Bonus</a:t>
            </a:r>
            <a:endParaRPr/>
          </a:p>
        </p:txBody>
      </p:sp>
      <p:sp>
        <p:nvSpPr>
          <p:cNvPr id="438" name="Google Shape;438;p6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Game Recommendation - </a:t>
            </a:r>
            <a:r>
              <a:rPr lang="tr"/>
              <a:t>While True: learn()</a:t>
            </a:r>
            <a:endParaRPr/>
          </a:p>
        </p:txBody>
      </p:sp>
      <p:sp>
        <p:nvSpPr>
          <p:cNvPr id="444" name="Google Shape;444;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Help a Machine Learning Specialist who can't solve his problem build a cat-to-human translation system that his cat can understand once the problem is solved! Learn about Deep Learning by solving other problems at the same time!</a:t>
            </a:r>
            <a:endParaRPr/>
          </a:p>
        </p:txBody>
      </p:sp>
      <p:pic>
        <p:nvPicPr>
          <p:cNvPr id="445" name="Google Shape;445;p69"/>
          <p:cNvPicPr preferRelativeResize="0"/>
          <p:nvPr/>
        </p:nvPicPr>
        <p:blipFill>
          <a:blip r:embed="rId3">
            <a:alphaModFix/>
          </a:blip>
          <a:stretch>
            <a:fillRect/>
          </a:stretch>
        </p:blipFill>
        <p:spPr>
          <a:xfrm>
            <a:off x="1764275" y="2005775"/>
            <a:ext cx="5615452" cy="28077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Oyun Önerisi - While True: learn()</a:t>
            </a:r>
            <a:endParaRPr/>
          </a:p>
        </p:txBody>
      </p:sp>
      <p:pic>
        <p:nvPicPr>
          <p:cNvPr id="451" name="Google Shape;451;p70"/>
          <p:cNvPicPr preferRelativeResize="0"/>
          <p:nvPr/>
        </p:nvPicPr>
        <p:blipFill>
          <a:blip r:embed="rId3">
            <a:alphaModFix/>
          </a:blip>
          <a:stretch>
            <a:fillRect/>
          </a:stretch>
        </p:blipFill>
        <p:spPr>
          <a:xfrm>
            <a:off x="0" y="0"/>
            <a:ext cx="9144000" cy="49443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Question Time!</a:t>
            </a:r>
            <a:endParaRPr/>
          </a:p>
        </p:txBody>
      </p:sp>
      <p:sp>
        <p:nvSpPr>
          <p:cNvPr id="457" name="Google Shape;457;p7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is Artificial Intelligence?</a:t>
            </a:r>
            <a:endParaRPr/>
          </a:p>
        </p:txBody>
      </p:sp>
      <p:sp>
        <p:nvSpPr>
          <p:cNvPr id="92" name="Google Shape;92;p18"/>
          <p:cNvSpPr txBox="1"/>
          <p:nvPr>
            <p:ph idx="1" type="body"/>
          </p:nvPr>
        </p:nvSpPr>
        <p:spPr>
          <a:xfrm>
            <a:off x="311700" y="1152475"/>
            <a:ext cx="376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Artificial Intelligence is a system that learns from the parameters in its environment and, when faced with a situation, can interpret the situation and take action by using its "intelligence" just like a human.</a:t>
            </a:r>
            <a:endParaRPr/>
          </a:p>
          <a:p>
            <a:pPr indent="0" lvl="0" marL="0" rtl="0" algn="l">
              <a:spcBef>
                <a:spcPts val="1200"/>
              </a:spcBef>
              <a:spcAft>
                <a:spcPts val="0"/>
              </a:spcAft>
              <a:buClr>
                <a:schemeClr val="dk1"/>
              </a:buClr>
              <a:buSzPts val="1100"/>
              <a:buFont typeface="Arial"/>
              <a:buNone/>
            </a:pPr>
            <a:r>
              <a:rPr lang="tr"/>
              <a:t>In conventional software languages, this action step is manually coded for each situation.</a:t>
            </a:r>
            <a:endParaRPr/>
          </a:p>
          <a:p>
            <a:pPr indent="0" lvl="0" marL="0" rtl="0" algn="l">
              <a:spcBef>
                <a:spcPts val="1200"/>
              </a:spcBef>
              <a:spcAft>
                <a:spcPts val="1200"/>
              </a:spcAft>
              <a:buNone/>
            </a:pPr>
            <a:r>
              <a:rPr lang="tr"/>
              <a:t>When a non-coded situation is encountered, the project developed with the conventional programming language gives an error and stops working.</a:t>
            </a:r>
            <a:endParaRPr/>
          </a:p>
        </p:txBody>
      </p:sp>
      <p:pic>
        <p:nvPicPr>
          <p:cNvPr id="93" name="Google Shape;93;p18"/>
          <p:cNvPicPr preferRelativeResize="0"/>
          <p:nvPr/>
        </p:nvPicPr>
        <p:blipFill>
          <a:blip r:embed="rId3">
            <a:alphaModFix/>
          </a:blip>
          <a:stretch>
            <a:fillRect/>
          </a:stretch>
        </p:blipFill>
        <p:spPr>
          <a:xfrm>
            <a:off x="4136400" y="1151350"/>
            <a:ext cx="2120674" cy="2840798"/>
          </a:xfrm>
          <a:prstGeom prst="rect">
            <a:avLst/>
          </a:prstGeom>
          <a:noFill/>
          <a:ln>
            <a:noFill/>
          </a:ln>
        </p:spPr>
      </p:pic>
      <p:pic>
        <p:nvPicPr>
          <p:cNvPr id="94" name="Google Shape;94;p18"/>
          <p:cNvPicPr preferRelativeResize="0"/>
          <p:nvPr/>
        </p:nvPicPr>
        <p:blipFill>
          <a:blip r:embed="rId4">
            <a:alphaModFix/>
          </a:blip>
          <a:stretch>
            <a:fillRect/>
          </a:stretch>
        </p:blipFill>
        <p:spPr>
          <a:xfrm>
            <a:off x="6257075" y="1151350"/>
            <a:ext cx="2575213" cy="2840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1000"/>
                                        <p:tgtEl>
                                          <p:spTgt spid="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1000"/>
                                        <p:tgtEl>
                                          <p:spTgt spid="9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DD05D"/>
        </a:solid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Conceptual Discirimination</a:t>
            </a:r>
            <a:endParaRPr/>
          </a:p>
        </p:txBody>
      </p:sp>
      <p:pic>
        <p:nvPicPr>
          <p:cNvPr id="100" name="Google Shape;100;p19"/>
          <p:cNvPicPr preferRelativeResize="0"/>
          <p:nvPr/>
        </p:nvPicPr>
        <p:blipFill rotWithShape="1">
          <a:blip r:embed="rId3">
            <a:alphaModFix/>
          </a:blip>
          <a:srcRect b="0" l="2888" r="2109" t="6838"/>
          <a:stretch/>
        </p:blipFill>
        <p:spPr>
          <a:xfrm>
            <a:off x="1350325" y="1017725"/>
            <a:ext cx="6443351" cy="3373974"/>
          </a:xfrm>
          <a:prstGeom prst="rect">
            <a:avLst/>
          </a:prstGeom>
          <a:noFill/>
          <a:ln>
            <a:noFill/>
          </a:ln>
        </p:spPr>
      </p:pic>
      <p:sp>
        <p:nvSpPr>
          <p:cNvPr id="101" name="Google Shape;101;p19"/>
          <p:cNvSpPr txBox="1"/>
          <p:nvPr/>
        </p:nvSpPr>
        <p:spPr>
          <a:xfrm>
            <a:off x="0" y="439170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chemeClr val="lt1"/>
                </a:solidFill>
                <a:latin typeface="Century"/>
                <a:ea typeface="Century"/>
                <a:cs typeface="Century"/>
                <a:sym typeface="Century"/>
              </a:rPr>
              <a:t>Source: https://blogs.nvidia.com/blog/2016/07/29/whats-difference-artificial-intelligence-machine-learning-deep-learning-ai/</a:t>
            </a:r>
            <a:endParaRPr>
              <a:solidFill>
                <a:schemeClr val="lt1"/>
              </a:solidFill>
              <a:latin typeface="Century"/>
              <a:ea typeface="Century"/>
              <a:cs typeface="Century"/>
              <a:sym typeface="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Conceptual Discirimination</a:t>
            </a:r>
            <a:r>
              <a:rPr lang="tr"/>
              <a:t> - Machine Learning</a:t>
            </a:r>
            <a:endParaRPr/>
          </a:p>
        </p:txBody>
      </p:sp>
      <p:sp>
        <p:nvSpPr>
          <p:cNvPr id="107" name="Google Shape;107;p20"/>
          <p:cNvSpPr txBox="1"/>
          <p:nvPr>
            <p:ph idx="1" type="body"/>
          </p:nvPr>
        </p:nvSpPr>
        <p:spPr>
          <a:xfrm>
            <a:off x="311700" y="1152475"/>
            <a:ext cx="412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Artificial intelligence was founded in 1956 as an academic discipline. Its purpose was to enable computers to perform tasks that were considered only human-doable tasks.</a:t>
            </a:r>
            <a:endParaRPr/>
          </a:p>
          <a:p>
            <a:pPr indent="0" lvl="0" marL="0" rtl="0" algn="l">
              <a:spcBef>
                <a:spcPts val="1200"/>
              </a:spcBef>
              <a:spcAft>
                <a:spcPts val="0"/>
              </a:spcAft>
              <a:buClr>
                <a:schemeClr val="dk1"/>
              </a:buClr>
              <a:buSzPts val="1100"/>
              <a:buFont typeface="Arial"/>
              <a:buNone/>
            </a:pPr>
            <a:r>
              <a:rPr lang="tr"/>
              <a:t>Over time, they began to describe some problems that is too difficult for Artificial Intelligence.</a:t>
            </a:r>
            <a:endParaRPr/>
          </a:p>
          <a:p>
            <a:pPr indent="0" lvl="0" marL="0" rtl="0" algn="l">
              <a:spcBef>
                <a:spcPts val="1200"/>
              </a:spcBef>
              <a:spcAft>
                <a:spcPts val="1200"/>
              </a:spcAft>
              <a:buNone/>
            </a:pPr>
            <a:r>
              <a:rPr lang="tr"/>
              <a:t>In the 1980s, a more technical term emerged and became more widely used: </a:t>
            </a:r>
            <a:r>
              <a:rPr lang="tr">
                <a:highlight>
                  <a:srgbClr val="C9DAF8"/>
                </a:highlight>
              </a:rPr>
              <a:t>Machine Learning</a:t>
            </a:r>
            <a:r>
              <a:rPr lang="tr"/>
              <a:t>.</a:t>
            </a:r>
            <a:endParaRPr/>
          </a:p>
        </p:txBody>
      </p:sp>
      <p:pic>
        <p:nvPicPr>
          <p:cNvPr id="108" name="Google Shape;108;p20"/>
          <p:cNvPicPr preferRelativeResize="0"/>
          <p:nvPr/>
        </p:nvPicPr>
        <p:blipFill>
          <a:blip r:embed="rId3">
            <a:alphaModFix/>
          </a:blip>
          <a:stretch>
            <a:fillRect/>
          </a:stretch>
        </p:blipFill>
        <p:spPr>
          <a:xfrm>
            <a:off x="4798200" y="1437663"/>
            <a:ext cx="4034100" cy="226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animEffect filter="fade" transition="in">
                                      <p:cBhvr>
                                        <p:cTn dur="1000"/>
                                        <p:tgtEl>
                                          <p:spTgt spid="1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animEffect filter="fade" transition="in">
                                      <p:cBhvr>
                                        <p:cTn dur="1000"/>
                                        <p:tgtEl>
                                          <p:spTgt spid="1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2" st="2"/>
                                            </p:txEl>
                                          </p:spTgt>
                                        </p:tgtEl>
                                        <p:attrNameLst>
                                          <p:attrName>style.visibility</p:attrName>
                                        </p:attrNameLst>
                                      </p:cBhvr>
                                      <p:to>
                                        <p:strVal val="visible"/>
                                      </p:to>
                                    </p:set>
                                    <p:animEffect filter="fade" transition="in">
                                      <p:cBhvr>
                                        <p:cTn dur="1000"/>
                                        <p:tgtEl>
                                          <p:spTgt spid="1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Conceptual Discirimination - Machine Learning</a:t>
            </a:r>
            <a:endParaRPr/>
          </a:p>
        </p:txBody>
      </p:sp>
      <p:sp>
        <p:nvSpPr>
          <p:cNvPr id="114" name="Google Shape;114;p21"/>
          <p:cNvSpPr txBox="1"/>
          <p:nvPr>
            <p:ph idx="1" type="body"/>
          </p:nvPr>
        </p:nvSpPr>
        <p:spPr>
          <a:xfrm>
            <a:off x="311700" y="1152475"/>
            <a:ext cx="476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highlight>
                  <a:schemeClr val="lt1"/>
                </a:highlight>
              </a:rPr>
              <a:t>The reason early researchers found some problems much more difficult is because they were not in line with the techniques used for Artificial Intelligence at the time.</a:t>
            </a:r>
            <a:endParaRPr>
              <a:highlight>
                <a:schemeClr val="lt1"/>
              </a:highlight>
            </a:endParaRPr>
          </a:p>
          <a:p>
            <a:pPr indent="0" lvl="0" marL="0" rtl="0" algn="l">
              <a:spcBef>
                <a:spcPts val="1200"/>
              </a:spcBef>
              <a:spcAft>
                <a:spcPts val="0"/>
              </a:spcAft>
              <a:buClr>
                <a:schemeClr val="dk1"/>
              </a:buClr>
              <a:buSzPts val="1100"/>
              <a:buFont typeface="Arial"/>
              <a:buNone/>
            </a:pPr>
            <a:r>
              <a:rPr lang="tr">
                <a:highlight>
                  <a:srgbClr val="C9DAF8"/>
                </a:highlight>
              </a:rPr>
              <a:t>Hard-coded algorithms</a:t>
            </a:r>
            <a:r>
              <a:rPr lang="tr">
                <a:highlight>
                  <a:schemeClr val="lt1"/>
                </a:highlight>
              </a:rPr>
              <a:t> or </a:t>
            </a:r>
            <a:r>
              <a:rPr lang="tr">
                <a:highlight>
                  <a:srgbClr val="C9DAF8"/>
                </a:highlight>
              </a:rPr>
              <a:t>fixed, rule-based systems</a:t>
            </a:r>
            <a:r>
              <a:rPr lang="tr">
                <a:highlight>
                  <a:schemeClr val="lt1"/>
                </a:highlight>
              </a:rPr>
              <a:t> didn't work very well for things like image recognition or inferring meaning from text. It turned out that the solution was not just to mimic human behavior, </a:t>
            </a:r>
            <a:r>
              <a:rPr lang="tr">
                <a:highlight>
                  <a:srgbClr val="C9DAF8"/>
                </a:highlight>
              </a:rPr>
              <a:t>but to mimic how humans learn</a:t>
            </a:r>
            <a:r>
              <a:rPr lang="tr">
                <a:highlight>
                  <a:schemeClr val="lt1"/>
                </a:highlight>
              </a:rPr>
              <a:t>.</a:t>
            </a:r>
            <a:endParaRPr>
              <a:highlight>
                <a:schemeClr val="lt1"/>
              </a:highlight>
            </a:endParaRPr>
          </a:p>
          <a:p>
            <a:pPr indent="0" lvl="0" marL="0" rtl="0" algn="l">
              <a:spcBef>
                <a:spcPts val="1200"/>
              </a:spcBef>
              <a:spcAft>
                <a:spcPts val="1200"/>
              </a:spcAft>
              <a:buNone/>
            </a:pPr>
            <a:r>
              <a:t/>
            </a:r>
            <a:endParaRPr>
              <a:highlight>
                <a:schemeClr val="lt1"/>
              </a:highlight>
            </a:endParaRPr>
          </a:p>
        </p:txBody>
      </p:sp>
      <p:pic>
        <p:nvPicPr>
          <p:cNvPr id="115" name="Google Shape;115;p21"/>
          <p:cNvPicPr preferRelativeResize="0"/>
          <p:nvPr/>
        </p:nvPicPr>
        <p:blipFill>
          <a:blip r:embed="rId3">
            <a:alphaModFix/>
          </a:blip>
          <a:stretch>
            <a:fillRect/>
          </a:stretch>
        </p:blipFill>
        <p:spPr>
          <a:xfrm>
            <a:off x="5284750" y="1642275"/>
            <a:ext cx="3717900" cy="185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1000"/>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1000"/>
                                        <p:tgtEl>
                                          <p:spTgt spid="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1000"/>
                                        <p:tgtEl>
                                          <p:spTgt spid="1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